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10.xml" ContentType="application/vnd.openxmlformats-officedocument.drawingml.chart+xml"/>
  <Override PartName="/ppt/notesSlides/notesSlide5.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 id="2147483673" r:id="rId2"/>
  </p:sldMasterIdLst>
  <p:notesMasterIdLst>
    <p:notesMasterId r:id="rId31"/>
  </p:notesMasterIdLst>
  <p:handoutMasterIdLst>
    <p:handoutMasterId r:id="rId32"/>
  </p:handoutMasterIdLst>
  <p:sldIdLst>
    <p:sldId id="400" r:id="rId3"/>
    <p:sldId id="285" r:id="rId4"/>
    <p:sldId id="284" r:id="rId5"/>
    <p:sldId id="282" r:id="rId6"/>
    <p:sldId id="288" r:id="rId7"/>
    <p:sldId id="346" r:id="rId8"/>
    <p:sldId id="367" r:id="rId9"/>
    <p:sldId id="368" r:id="rId10"/>
    <p:sldId id="350" r:id="rId11"/>
    <p:sldId id="263" r:id="rId12"/>
    <p:sldId id="370" r:id="rId13"/>
    <p:sldId id="371" r:id="rId14"/>
    <p:sldId id="372" r:id="rId15"/>
    <p:sldId id="375" r:id="rId16"/>
    <p:sldId id="378" r:id="rId17"/>
    <p:sldId id="377" r:id="rId18"/>
    <p:sldId id="379" r:id="rId19"/>
    <p:sldId id="380" r:id="rId20"/>
    <p:sldId id="381" r:id="rId21"/>
    <p:sldId id="382" r:id="rId22"/>
    <p:sldId id="383" r:id="rId23"/>
    <p:sldId id="384" r:id="rId24"/>
    <p:sldId id="398" r:id="rId25"/>
    <p:sldId id="386" r:id="rId26"/>
    <p:sldId id="388" r:id="rId27"/>
    <p:sldId id="395" r:id="rId28"/>
    <p:sldId id="366" r:id="rId29"/>
    <p:sldId id="311" r:id="rId30"/>
  </p:sldIdLst>
  <p:sldSz cx="12192000" cy="6858000"/>
  <p:notesSz cx="7026275" cy="9312275"/>
  <p:embeddedFontLst>
    <p:embeddedFont>
      <p:font typeface="Calibri" panose="020F0502020204030204" pitchFamily="34" charset="0"/>
      <p:regular r:id="rId33"/>
      <p:bold r:id="rId34"/>
      <p:italic r:id="rId35"/>
      <p:boldItalic r:id="rId36"/>
    </p:embeddedFont>
    <p:embeddedFont>
      <p:font typeface="Palatino Linotype" panose="02040502050505030304" pitchFamily="18" charset="0"/>
      <p:regular r:id="rId37"/>
      <p:bold r:id="rId38"/>
      <p:italic r:id="rId39"/>
      <p:boldItalic r:id="rId40"/>
    </p:embeddedFont>
    <p:embeddedFont>
      <p:font typeface="Always Montefiore Light" panose="00000506000000000000" pitchFamily="50" charset="0"/>
      <p:regular r:id="rId41"/>
    </p:embeddedFont>
    <p:embeddedFont>
      <p:font typeface="Book Antiqua" panose="02040602050305030304" pitchFamily="18" charset="0"/>
      <p:regular r:id="rId42"/>
      <p:bold r:id="rId43"/>
      <p:italic r:id="rId44"/>
      <p:boldItalic r:id="rId45"/>
    </p:embeddedFont>
    <p:embeddedFont>
      <p:font typeface="Always Montefiore" panose="00000506000000000000" pitchFamily="50" charset="0"/>
      <p:regular r:id="rId46"/>
      <p:bold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3288" userDrawn="1">
          <p15:clr>
            <a:srgbClr val="A4A3A4"/>
          </p15:clr>
        </p15:guide>
        <p15:guide id="3" pos="3840">
          <p15:clr>
            <a:srgbClr val="A4A3A4"/>
          </p15:clr>
        </p15:guide>
        <p15:guide id="4" orient="horz" pos="1248" userDrawn="1">
          <p15:clr>
            <a:srgbClr val="A4A3A4"/>
          </p15:clr>
        </p15:guide>
        <p15:guide id="5" orient="horz" pos="1824" userDrawn="1">
          <p15:clr>
            <a:srgbClr val="A4A3A4"/>
          </p15:clr>
        </p15:guide>
        <p15:guide id="6" orient="horz" pos="3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zzo, Elizabeth (NYC-WSW)" initials="RE(" lastIdx="5" clrIdx="0">
    <p:extLst>
      <p:ext uri="{19B8F6BF-5375-455C-9EA6-DF929625EA0E}">
        <p15:presenceInfo xmlns:p15="http://schemas.microsoft.com/office/powerpoint/2012/main" userId="S-1-5-21-1140292054-41296648-3127784425-812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DDFF"/>
    <a:srgbClr val="1D21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27" autoAdjust="0"/>
    <p:restoredTop sz="96265" autoAdjust="0"/>
  </p:normalViewPr>
  <p:slideViewPr>
    <p:cSldViewPr snapToGrid="0" snapToObjects="1">
      <p:cViewPr varScale="1">
        <p:scale>
          <a:sx n="107" d="100"/>
          <a:sy n="107" d="100"/>
        </p:scale>
        <p:origin x="1098" y="138"/>
      </p:cViewPr>
      <p:guideLst>
        <p:guide orient="horz" pos="3288"/>
        <p:guide pos="3840"/>
        <p:guide orient="horz" pos="1248"/>
        <p:guide orient="horz" pos="1824"/>
        <p:guide orient="horz" pos="3744"/>
      </p:guideLst>
    </p:cSldViewPr>
  </p:slideViewPr>
  <p:notesTextViewPr>
    <p:cViewPr>
      <p:scale>
        <a:sx n="20" d="100"/>
        <a:sy n="20" d="100"/>
      </p:scale>
      <p:origin x="0" y="0"/>
    </p:cViewPr>
  </p:notesTextViewPr>
  <p:sorterViewPr>
    <p:cViewPr>
      <p:scale>
        <a:sx n="66" d="100"/>
        <a:sy n="66" d="100"/>
      </p:scale>
      <p:origin x="0" y="0"/>
    </p:cViewPr>
  </p:sorterViewPr>
  <p:notesViewPr>
    <p:cSldViewPr snapToGrid="0" snapToObjects="1" showGuides="1">
      <p:cViewPr varScale="1">
        <p:scale>
          <a:sx n="62" d="100"/>
          <a:sy n="62" d="100"/>
        </p:scale>
        <p:origin x="26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Not Sure</c:v>
                </c:pt>
              </c:strCache>
            </c:strRef>
          </c:tx>
          <c:spPr>
            <a:solidFill>
              <a:schemeClr val="accent1">
                <a:lumMod val="50000"/>
              </a:schemeClr>
            </a:solidFill>
            <a:ln w="19050">
              <a:noFill/>
            </a:ln>
            <a:effectLst/>
          </c:spPr>
          <c:invertIfNegative val="0"/>
          <c:dPt>
            <c:idx val="0"/>
            <c:invertIfNegative val="0"/>
            <c:bubble3D val="0"/>
            <c:spPr>
              <a:solidFill>
                <a:schemeClr val="accent1">
                  <a:lumMod val="50000"/>
                </a:schemeClr>
              </a:solidFill>
              <a:ln w="19050">
                <a:noFill/>
              </a:ln>
              <a:effectLst/>
            </c:spPr>
            <c:extLst>
              <c:ext xmlns:c16="http://schemas.microsoft.com/office/drawing/2014/chart" uri="{C3380CC4-5D6E-409C-BE32-E72D297353CC}">
                <c16:uniqueId val="{00000003-F3DE-4A45-95B7-9F108F1EA5A1}"/>
              </c:ext>
            </c:extLst>
          </c:dPt>
          <c:dPt>
            <c:idx val="1"/>
            <c:invertIfNegative val="0"/>
            <c:bubble3D val="0"/>
            <c:spPr>
              <a:solidFill>
                <a:schemeClr val="accent1">
                  <a:lumMod val="50000"/>
                </a:schemeClr>
              </a:solidFill>
              <a:ln w="19050">
                <a:noFill/>
              </a:ln>
              <a:effectLst/>
            </c:spPr>
            <c:extLst>
              <c:ext xmlns:c16="http://schemas.microsoft.com/office/drawing/2014/chart" uri="{C3380CC4-5D6E-409C-BE32-E72D297353CC}">
                <c16:uniqueId val="{00000001-F3DE-4A45-95B7-9F108F1EA5A1}"/>
              </c:ext>
            </c:extLst>
          </c:dPt>
          <c:dPt>
            <c:idx val="2"/>
            <c:invertIfNegative val="0"/>
            <c:bubble3D val="0"/>
            <c:spPr>
              <a:solidFill>
                <a:schemeClr val="accent1">
                  <a:lumMod val="50000"/>
                </a:schemeClr>
              </a:solidFill>
              <a:ln w="19050">
                <a:noFill/>
              </a:ln>
              <a:effectLst/>
            </c:spPr>
            <c:extLst>
              <c:ext xmlns:c16="http://schemas.microsoft.com/office/drawing/2014/chart" uri="{C3380CC4-5D6E-409C-BE32-E72D297353CC}">
                <c16:uniqueId val="{00000002-F3DE-4A45-95B7-9F108F1EA5A1}"/>
              </c:ext>
            </c:extLst>
          </c:dPt>
          <c:dLbls>
            <c:dLbl>
              <c:idx val="0"/>
              <c:layout>
                <c:manualLayout>
                  <c:x val="-0.28985507246376813"/>
                  <c:y val="-7.3422712477814204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3DE-4A45-95B7-9F108F1EA5A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Senior-Most D&amp;I Professional</c:v>
                </c:pt>
              </c:strCache>
            </c:strRef>
          </c:cat>
          <c:val>
            <c:numRef>
              <c:f>Sheet1!$B$2</c:f>
              <c:numCache>
                <c:formatCode>0%</c:formatCode>
                <c:ptCount val="1"/>
                <c:pt idx="0">
                  <c:v>0.02</c:v>
                </c:pt>
              </c:numCache>
            </c:numRef>
          </c:val>
          <c:extLst>
            <c:ext xmlns:c16="http://schemas.microsoft.com/office/drawing/2014/chart" uri="{C3380CC4-5D6E-409C-BE32-E72D297353CC}">
              <c16:uniqueId val="{00000000-F3DE-4A45-95B7-9F108F1EA5A1}"/>
            </c:ext>
          </c:extLst>
        </c:ser>
        <c:ser>
          <c:idx val="1"/>
          <c:order val="1"/>
          <c:tx>
            <c:strRef>
              <c:f>Sheet1!$A$3</c:f>
              <c:strCache>
                <c:ptCount val="1"/>
                <c:pt idx="0">
                  <c:v>Pessimistic</c:v>
                </c:pt>
              </c:strCache>
            </c:strRef>
          </c:tx>
          <c:spPr>
            <a:solidFill>
              <a:schemeClr val="tx1"/>
            </a:solidFill>
            <a:ln w="1905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Senior-Most D&amp;I Professional</c:v>
                </c:pt>
              </c:strCache>
            </c:strRef>
          </c:cat>
          <c:val>
            <c:numRef>
              <c:f>Sheet1!$B$3</c:f>
              <c:numCache>
                <c:formatCode>0%</c:formatCode>
                <c:ptCount val="1"/>
                <c:pt idx="0">
                  <c:v>0.17</c:v>
                </c:pt>
              </c:numCache>
            </c:numRef>
          </c:val>
          <c:extLst>
            <c:ext xmlns:c16="http://schemas.microsoft.com/office/drawing/2014/chart" uri="{C3380CC4-5D6E-409C-BE32-E72D297353CC}">
              <c16:uniqueId val="{00000000-4F07-47B0-8B1B-452A2DEB6107}"/>
            </c:ext>
          </c:extLst>
        </c:ser>
        <c:ser>
          <c:idx val="2"/>
          <c:order val="2"/>
          <c:tx>
            <c:strRef>
              <c:f>Sheet1!$A$4</c:f>
              <c:strCache>
                <c:ptCount val="1"/>
                <c:pt idx="0">
                  <c:v>Optimistic</c:v>
                </c:pt>
              </c:strCache>
            </c:strRef>
          </c:tx>
          <c:spPr>
            <a:solidFill>
              <a:schemeClr val="accent1"/>
            </a:solidFill>
            <a:ln w="19050">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Senior-Most D&amp;I Professional</c:v>
                </c:pt>
              </c:strCache>
            </c:strRef>
          </c:cat>
          <c:val>
            <c:numRef>
              <c:f>Sheet1!$B$4</c:f>
              <c:numCache>
                <c:formatCode>0%</c:formatCode>
                <c:ptCount val="1"/>
                <c:pt idx="0">
                  <c:v>0.81</c:v>
                </c:pt>
              </c:numCache>
            </c:numRef>
          </c:val>
          <c:extLst>
            <c:ext xmlns:c16="http://schemas.microsoft.com/office/drawing/2014/chart" uri="{C3380CC4-5D6E-409C-BE32-E72D297353CC}">
              <c16:uniqueId val="{00000001-4F07-47B0-8B1B-452A2DEB6107}"/>
            </c:ext>
          </c:extLst>
        </c:ser>
        <c:dLbls>
          <c:dLblPos val="ctr"/>
          <c:showLegendKey val="0"/>
          <c:showVal val="1"/>
          <c:showCatName val="0"/>
          <c:showSerName val="0"/>
          <c:showPercent val="0"/>
          <c:showBubbleSize val="0"/>
        </c:dLbls>
        <c:gapWidth val="100"/>
        <c:overlap val="100"/>
        <c:axId val="413966112"/>
        <c:axId val="413962832"/>
      </c:barChart>
      <c:catAx>
        <c:axId val="413966112"/>
        <c:scaling>
          <c:orientation val="minMax"/>
        </c:scaling>
        <c:delete val="1"/>
        <c:axPos val="b"/>
        <c:numFmt formatCode="General" sourceLinked="1"/>
        <c:majorTickMark val="out"/>
        <c:minorTickMark val="none"/>
        <c:tickLblPos val="nextTo"/>
        <c:crossAx val="413962832"/>
        <c:crosses val="autoZero"/>
        <c:auto val="1"/>
        <c:lblAlgn val="ctr"/>
        <c:lblOffset val="100"/>
        <c:noMultiLvlLbl val="0"/>
      </c:catAx>
      <c:valAx>
        <c:axId val="413962832"/>
        <c:scaling>
          <c:orientation val="minMax"/>
        </c:scaling>
        <c:delete val="1"/>
        <c:axPos val="l"/>
        <c:numFmt formatCode="0%" sourceLinked="1"/>
        <c:majorTickMark val="out"/>
        <c:minorTickMark val="none"/>
        <c:tickLblPos val="nextTo"/>
        <c:crossAx val="4139661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Sheet1!$A$2</c:f>
              <c:strCache>
                <c:ptCount val="1"/>
                <c:pt idx="0">
                  <c:v>Not Sure</c:v>
                </c:pt>
              </c:strCache>
            </c:strRef>
          </c:tx>
          <c:spPr>
            <a:solidFill>
              <a:schemeClr val="accent1"/>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64B1-4E00-A8AE-BB6902D6C11E}"/>
              </c:ext>
            </c:extLst>
          </c:dPt>
          <c:dPt>
            <c:idx val="1"/>
            <c:invertIfNegative val="0"/>
            <c:bubble3D val="0"/>
            <c:spPr>
              <a:solidFill>
                <a:schemeClr val="accent1"/>
              </a:solidFill>
              <a:ln w="19050">
                <a:noFill/>
              </a:ln>
              <a:effectLst/>
            </c:spPr>
            <c:extLst>
              <c:ext xmlns:c16="http://schemas.microsoft.com/office/drawing/2014/chart" uri="{C3380CC4-5D6E-409C-BE32-E72D297353CC}">
                <c16:uniqueId val="{00000003-64B1-4E00-A8AE-BB6902D6C11E}"/>
              </c:ext>
            </c:extLst>
          </c:dPt>
          <c:dPt>
            <c:idx val="2"/>
            <c:invertIfNegative val="0"/>
            <c:bubble3D val="0"/>
            <c:spPr>
              <a:solidFill>
                <a:schemeClr val="accent1"/>
              </a:solidFill>
              <a:ln w="19050">
                <a:noFill/>
              </a:ln>
              <a:effectLst/>
            </c:spPr>
            <c:extLst>
              <c:ext xmlns:c16="http://schemas.microsoft.com/office/drawing/2014/chart" uri="{C3380CC4-5D6E-409C-BE32-E72D297353CC}">
                <c16:uniqueId val="{00000005-64B1-4E00-A8AE-BB6902D6C11E}"/>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Strongly Agree</c:v>
                </c:pt>
              </c:strCache>
            </c:strRef>
          </c:cat>
          <c:val>
            <c:numRef>
              <c:f>Sheet1!$B$2</c:f>
              <c:numCache>
                <c:formatCode>0%</c:formatCode>
                <c:ptCount val="1"/>
                <c:pt idx="0">
                  <c:v>0.51</c:v>
                </c:pt>
              </c:numCache>
            </c:numRef>
          </c:val>
          <c:extLst>
            <c:ext xmlns:c16="http://schemas.microsoft.com/office/drawing/2014/chart" uri="{C3380CC4-5D6E-409C-BE32-E72D297353CC}">
              <c16:uniqueId val="{00000006-64B1-4E00-A8AE-BB6902D6C11E}"/>
            </c:ext>
          </c:extLst>
        </c:ser>
        <c:dLbls>
          <c:dLblPos val="ctr"/>
          <c:showLegendKey val="0"/>
          <c:showVal val="1"/>
          <c:showCatName val="0"/>
          <c:showSerName val="0"/>
          <c:showPercent val="0"/>
          <c:showBubbleSize val="0"/>
        </c:dLbls>
        <c:gapWidth val="100"/>
        <c:overlap val="100"/>
        <c:axId val="413966112"/>
        <c:axId val="413962832"/>
      </c:barChart>
      <c:catAx>
        <c:axId val="413966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crossAx val="413962832"/>
        <c:crosses val="autoZero"/>
        <c:auto val="1"/>
        <c:lblAlgn val="ctr"/>
        <c:lblOffset val="100"/>
        <c:noMultiLvlLbl val="0"/>
      </c:catAx>
      <c:valAx>
        <c:axId val="413962832"/>
        <c:scaling>
          <c:orientation val="minMax"/>
          <c:max val="1"/>
        </c:scaling>
        <c:delete val="1"/>
        <c:axPos val="l"/>
        <c:numFmt formatCode="0%" sourceLinked="1"/>
        <c:majorTickMark val="out"/>
        <c:minorTickMark val="none"/>
        <c:tickLblPos val="nextTo"/>
        <c:crossAx val="413966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Gender</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427C-154E-8BED-7F4E3E489B23}"/>
              </c:ext>
            </c:extLst>
          </c:dPt>
          <c:dPt>
            <c:idx val="1"/>
            <c:bubble3D val="0"/>
            <c:spPr>
              <a:solidFill>
                <a:schemeClr val="accent2"/>
              </a:solidFill>
              <a:ln w="19050">
                <a:noFill/>
              </a:ln>
              <a:effectLst/>
            </c:spPr>
            <c:extLst>
              <c:ext xmlns:c16="http://schemas.microsoft.com/office/drawing/2014/chart" uri="{C3380CC4-5D6E-409C-BE32-E72D297353CC}">
                <c16:uniqueId val="{00000002-427C-154E-8BED-7F4E3E489B23}"/>
              </c:ext>
            </c:extLst>
          </c:dPt>
          <c:dLbls>
            <c:dLbl>
              <c:idx val="0"/>
              <c:layout/>
              <c:dLblPos val="ctr"/>
              <c:showLegendKey val="0"/>
              <c:showVal val="1"/>
              <c:showCatName val="0"/>
              <c:showSerName val="0"/>
              <c:showPercent val="0"/>
              <c:showBubbleSize val="0"/>
              <c:extLst>
                <c:ext xmlns:c15="http://schemas.microsoft.com/office/drawing/2012/chart" uri="{CE6537A1-D6FC-4f65-9D91-7224C49458BB}">
                  <c15:layout>
                    <c:manualLayout>
                      <c:w val="0.27942228672158892"/>
                      <c:h val="0.15155400933662655"/>
                    </c:manualLayout>
                  </c15:layout>
                </c:ext>
                <c:ext xmlns:c16="http://schemas.microsoft.com/office/drawing/2014/chart" uri="{C3380CC4-5D6E-409C-BE32-E72D297353CC}">
                  <c16:uniqueId val="{00000001-427C-154E-8BED-7F4E3E489B23}"/>
                </c:ext>
              </c:extLst>
            </c:dLbl>
            <c:dLbl>
              <c:idx val="1"/>
              <c:layout/>
              <c:dLblPos val="ctr"/>
              <c:showLegendKey val="0"/>
              <c:showVal val="1"/>
              <c:showCatName val="0"/>
              <c:showSerName val="0"/>
              <c:showPercent val="0"/>
              <c:showBubbleSize val="0"/>
              <c:extLst>
                <c:ext xmlns:c15="http://schemas.microsoft.com/office/drawing/2012/chart" uri="{CE6537A1-D6FC-4f65-9D91-7224C49458BB}">
                  <c15:layout>
                    <c:manualLayout>
                      <c:w val="0.27383384098715713"/>
                      <c:h val="0.15155400933662655"/>
                    </c:manualLayout>
                  </c15:layout>
                </c:ext>
                <c:ext xmlns:c16="http://schemas.microsoft.com/office/drawing/2014/chart" uri="{C3380CC4-5D6E-409C-BE32-E72D297353CC}">
                  <c16:uniqueId val="{00000002-427C-154E-8BED-7F4E3E489B23}"/>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Male</c:v>
                </c:pt>
                <c:pt idx="1">
                  <c:v>Female</c:v>
                </c:pt>
              </c:strCache>
            </c:strRef>
          </c:cat>
          <c:val>
            <c:numRef>
              <c:f>Sheet1!$B$2:$B$3</c:f>
              <c:numCache>
                <c:formatCode>0%</c:formatCode>
                <c:ptCount val="2"/>
                <c:pt idx="0">
                  <c:v>0.56000000000000005</c:v>
                </c:pt>
                <c:pt idx="1">
                  <c:v>0.43</c:v>
                </c:pt>
              </c:numCache>
            </c:numRef>
          </c:val>
          <c:extLst>
            <c:ext xmlns:c16="http://schemas.microsoft.com/office/drawing/2014/chart" uri="{C3380CC4-5D6E-409C-BE32-E72D297353CC}">
              <c16:uniqueId val="{00000000-427C-154E-8BED-7F4E3E489B2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2626569495182936"/>
          <c:y val="0.87580754128039107"/>
          <c:w val="0.3773080940935849"/>
          <c:h val="0.1023231933030684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Generation</a:t>
            </a:r>
          </a:p>
        </c:rich>
      </c:tx>
      <c:layout/>
      <c:overlay val="0"/>
      <c:spPr>
        <a:noFill/>
        <a:ln>
          <a:noFill/>
        </a:ln>
        <a:effectLst/>
      </c:spPr>
    </c:title>
    <c:autoTitleDeleted val="0"/>
    <c:plotArea>
      <c:layout/>
      <c:pieChart>
        <c:varyColors val="1"/>
        <c:ser>
          <c:idx val="0"/>
          <c:order val="0"/>
          <c:tx>
            <c:strRef>
              <c:f>Sheet1!$B$1</c:f>
              <c:strCache>
                <c:ptCount val="1"/>
                <c:pt idx="0">
                  <c:v>Generation</c:v>
                </c:pt>
              </c:strCache>
            </c:strRef>
          </c:tx>
          <c:dPt>
            <c:idx val="0"/>
            <c:bubble3D val="0"/>
            <c:spPr>
              <a:solidFill>
                <a:schemeClr val="bg1"/>
              </a:solidFill>
              <a:ln w="19050">
                <a:noFill/>
              </a:ln>
              <a:effectLst/>
            </c:spPr>
            <c:extLst>
              <c:ext xmlns:c16="http://schemas.microsoft.com/office/drawing/2014/chart" uri="{C3380CC4-5D6E-409C-BE32-E72D297353CC}">
                <c16:uniqueId val="{00000001-31C9-0C43-8EBF-E81ECF4A73B4}"/>
              </c:ext>
            </c:extLst>
          </c:dPt>
          <c:dPt>
            <c:idx val="1"/>
            <c:bubble3D val="0"/>
            <c:spPr>
              <a:solidFill>
                <a:schemeClr val="accent1"/>
              </a:solidFill>
              <a:ln w="19050">
                <a:noFill/>
              </a:ln>
              <a:effectLst/>
            </c:spPr>
            <c:extLst>
              <c:ext xmlns:c16="http://schemas.microsoft.com/office/drawing/2014/chart" uri="{C3380CC4-5D6E-409C-BE32-E72D297353CC}">
                <c16:uniqueId val="{00000003-31C9-0C43-8EBF-E81ECF4A73B4}"/>
              </c:ext>
            </c:extLst>
          </c:dPt>
          <c:dPt>
            <c:idx val="2"/>
            <c:bubble3D val="0"/>
            <c:spPr>
              <a:solidFill>
                <a:schemeClr val="accent3"/>
              </a:solidFill>
              <a:ln w="19050">
                <a:noFill/>
              </a:ln>
              <a:effectLst/>
            </c:spPr>
            <c:extLst>
              <c:ext xmlns:c16="http://schemas.microsoft.com/office/drawing/2014/chart" uri="{C3380CC4-5D6E-409C-BE32-E72D297353CC}">
                <c16:uniqueId val="{00000005-31C9-0C43-8EBF-E81ECF4A73B4}"/>
              </c:ext>
            </c:extLst>
          </c:dPt>
          <c:dPt>
            <c:idx val="3"/>
            <c:bubble3D val="0"/>
            <c:spPr>
              <a:solidFill>
                <a:schemeClr val="accent5"/>
              </a:solidFill>
              <a:ln w="19050">
                <a:noFill/>
              </a:ln>
              <a:effectLst/>
            </c:spPr>
            <c:extLst>
              <c:ext xmlns:c16="http://schemas.microsoft.com/office/drawing/2014/chart" uri="{C3380CC4-5D6E-409C-BE32-E72D297353CC}">
                <c16:uniqueId val="{00000006-31C9-0C43-8EBF-E81ECF4A73B4}"/>
              </c:ext>
            </c:extLst>
          </c:dPt>
          <c:dLbls>
            <c:dLbl>
              <c:idx val="0"/>
              <c:layout>
                <c:manualLayout>
                  <c:x val="-1.3081363369542355E-2"/>
                  <c:y val="9.3636464303981662E-2"/>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1C9-0C43-8EBF-E81ECF4A73B4}"/>
                </c:ext>
              </c:extLst>
            </c:dLbl>
            <c:spPr>
              <a:noFill/>
              <a:ln>
                <a:noFill/>
              </a:ln>
              <a:effectLst/>
            </c:spPr>
            <c:txPr>
              <a:bodyPr rot="0" spcFirstLastPara="1" vertOverflow="ellipsis" vert="horz" wrap="square" lIns="0" rIns="0"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15:layout/>
              </c:ext>
            </c:extLst>
          </c:dLbls>
          <c:cat>
            <c:strRef>
              <c:f>Sheet1!$A$2:$A$5</c:f>
              <c:strCache>
                <c:ptCount val="4"/>
                <c:pt idx="0">
                  <c:v>Gen Z (age 20-22)</c:v>
                </c:pt>
                <c:pt idx="1">
                  <c:v>Millennial (age 23–38)</c:v>
                </c:pt>
                <c:pt idx="2">
                  <c:v>Gen X (age 39-54)</c:v>
                </c:pt>
                <c:pt idx="3">
                  <c:v>Boomer (age 55-73)</c:v>
                </c:pt>
              </c:strCache>
            </c:strRef>
          </c:cat>
          <c:val>
            <c:numRef>
              <c:f>Sheet1!$B$2:$B$5</c:f>
              <c:numCache>
                <c:formatCode>0%</c:formatCode>
                <c:ptCount val="4"/>
                <c:pt idx="0">
                  <c:v>0.03</c:v>
                </c:pt>
                <c:pt idx="1">
                  <c:v>0.56999999999999995</c:v>
                </c:pt>
                <c:pt idx="2">
                  <c:v>0.3</c:v>
                </c:pt>
                <c:pt idx="3">
                  <c:v>0.1</c:v>
                </c:pt>
              </c:numCache>
            </c:numRef>
          </c:val>
          <c:extLst>
            <c:ext xmlns:c16="http://schemas.microsoft.com/office/drawing/2014/chart" uri="{C3380CC4-5D6E-409C-BE32-E72D297353CC}">
              <c16:uniqueId val="{00000004-31C9-0C43-8EBF-E81ECF4A73B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7938778796996835E-2"/>
          <c:y val="0.77199654913323668"/>
          <c:w val="0.8808873395742044"/>
          <c:h val="0.1817822290974477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Education</a:t>
            </a:r>
          </a:p>
        </c:rich>
      </c:tx>
      <c:layout/>
      <c:overlay val="0"/>
      <c:spPr>
        <a:noFill/>
        <a:ln>
          <a:noFill/>
        </a:ln>
        <a:effectLst/>
      </c:spPr>
    </c:title>
    <c:autoTitleDeleted val="0"/>
    <c:plotArea>
      <c:layout>
        <c:manualLayout>
          <c:layoutTarget val="inner"/>
          <c:xMode val="edge"/>
          <c:yMode val="edge"/>
          <c:x val="6.1472903078749558E-2"/>
          <c:y val="0.20700018647477819"/>
          <c:w val="0.87705419384250083"/>
          <c:h val="0.47772681013559926"/>
        </c:manualLayout>
      </c:layout>
      <c:pieChart>
        <c:varyColors val="1"/>
        <c:ser>
          <c:idx val="0"/>
          <c:order val="0"/>
          <c:tx>
            <c:strRef>
              <c:f>Sheet1!$B$1</c:f>
              <c:strCache>
                <c:ptCount val="1"/>
                <c:pt idx="0">
                  <c:v>Generation</c:v>
                </c:pt>
              </c:strCache>
            </c:strRef>
          </c:tx>
          <c:dPt>
            <c:idx val="0"/>
            <c:bubble3D val="0"/>
            <c:spPr>
              <a:solidFill>
                <a:schemeClr val="bg1"/>
              </a:solidFill>
              <a:ln w="19050">
                <a:noFill/>
              </a:ln>
              <a:effectLst/>
            </c:spPr>
            <c:extLst>
              <c:ext xmlns:c16="http://schemas.microsoft.com/office/drawing/2014/chart" uri="{C3380CC4-5D6E-409C-BE32-E72D297353CC}">
                <c16:uniqueId val="{00000001-89C6-214E-82C0-9EC22002029D}"/>
              </c:ext>
            </c:extLst>
          </c:dPt>
          <c:dPt>
            <c:idx val="1"/>
            <c:bubble3D val="0"/>
            <c:spPr>
              <a:solidFill>
                <a:schemeClr val="accent1"/>
              </a:solidFill>
              <a:ln w="19050">
                <a:noFill/>
              </a:ln>
              <a:effectLst/>
            </c:spPr>
            <c:extLst>
              <c:ext xmlns:c16="http://schemas.microsoft.com/office/drawing/2014/chart" uri="{C3380CC4-5D6E-409C-BE32-E72D297353CC}">
                <c16:uniqueId val="{00000003-89C6-214E-82C0-9EC22002029D}"/>
              </c:ext>
            </c:extLst>
          </c:dPt>
          <c:dPt>
            <c:idx val="2"/>
            <c:bubble3D val="0"/>
            <c:spPr>
              <a:solidFill>
                <a:schemeClr val="accent3"/>
              </a:solidFill>
              <a:ln w="19050">
                <a:noFill/>
              </a:ln>
              <a:effectLst/>
            </c:spPr>
            <c:extLst>
              <c:ext xmlns:c16="http://schemas.microsoft.com/office/drawing/2014/chart" uri="{C3380CC4-5D6E-409C-BE32-E72D297353CC}">
                <c16:uniqueId val="{00000005-89C6-214E-82C0-9EC22002029D}"/>
              </c:ext>
            </c:extLst>
          </c:dPt>
          <c:dLbls>
            <c:spPr>
              <a:noFill/>
              <a:ln>
                <a:noFill/>
              </a:ln>
              <a:effectLst/>
            </c:spPr>
            <c:txPr>
              <a:bodyPr rot="0" spcFirstLastPara="1" vertOverflow="ellipsis" vert="horz" wrap="square" lIns="0" rIns="0"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15:layout/>
              </c:ext>
            </c:extLst>
          </c:dLbls>
          <c:cat>
            <c:strRef>
              <c:f>Sheet1!$A$2:$A$4</c:f>
              <c:strCache>
                <c:ptCount val="3"/>
                <c:pt idx="0">
                  <c:v>&lt; Bachelor's degree/equivalent</c:v>
                </c:pt>
                <c:pt idx="1">
                  <c:v>Bachelor's degree/equivalent</c:v>
                </c:pt>
                <c:pt idx="2">
                  <c:v>Postgrad degree</c:v>
                </c:pt>
              </c:strCache>
            </c:strRef>
          </c:cat>
          <c:val>
            <c:numRef>
              <c:f>Sheet1!$B$2:$B$4</c:f>
              <c:numCache>
                <c:formatCode>0%</c:formatCode>
                <c:ptCount val="3"/>
                <c:pt idx="0">
                  <c:v>0.18</c:v>
                </c:pt>
                <c:pt idx="1">
                  <c:v>0.47</c:v>
                </c:pt>
                <c:pt idx="2">
                  <c:v>0.35</c:v>
                </c:pt>
              </c:numCache>
            </c:numRef>
          </c:val>
          <c:extLst>
            <c:ext xmlns:c16="http://schemas.microsoft.com/office/drawing/2014/chart" uri="{C3380CC4-5D6E-409C-BE32-E72D297353CC}">
              <c16:uniqueId val="{00000008-89C6-214E-82C0-9EC22002029D}"/>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7938778796996835E-2"/>
          <c:y val="0.77199654913323668"/>
          <c:w val="0.8808873395742044"/>
          <c:h val="0.1452542648315758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Race</a:t>
            </a:r>
          </a:p>
        </c:rich>
      </c:tx>
      <c:layout/>
      <c:overlay val="0"/>
      <c:spPr>
        <a:noFill/>
        <a:ln>
          <a:noFill/>
        </a:ln>
        <a:effectLst/>
      </c:spPr>
    </c:title>
    <c:autoTitleDeleted val="0"/>
    <c:plotArea>
      <c:layout/>
      <c:pieChart>
        <c:varyColors val="1"/>
        <c:ser>
          <c:idx val="0"/>
          <c:order val="0"/>
          <c:tx>
            <c:strRef>
              <c:f>Sheet1!$B$1</c:f>
              <c:strCache>
                <c:ptCount val="1"/>
                <c:pt idx="0">
                  <c:v>Generation</c:v>
                </c:pt>
              </c:strCache>
            </c:strRef>
          </c:tx>
          <c:dPt>
            <c:idx val="0"/>
            <c:bubble3D val="0"/>
            <c:spPr>
              <a:solidFill>
                <a:schemeClr val="bg1"/>
              </a:solidFill>
              <a:ln w="19050">
                <a:noFill/>
              </a:ln>
              <a:effectLst/>
            </c:spPr>
            <c:extLst>
              <c:ext xmlns:c16="http://schemas.microsoft.com/office/drawing/2014/chart" uri="{C3380CC4-5D6E-409C-BE32-E72D297353CC}">
                <c16:uniqueId val="{00000001-2246-E543-A11B-96044BCC5455}"/>
              </c:ext>
            </c:extLst>
          </c:dPt>
          <c:dPt>
            <c:idx val="1"/>
            <c:bubble3D val="0"/>
            <c:spPr>
              <a:solidFill>
                <a:schemeClr val="accent1"/>
              </a:solidFill>
              <a:ln w="19050">
                <a:noFill/>
              </a:ln>
              <a:effectLst/>
            </c:spPr>
            <c:extLst>
              <c:ext xmlns:c16="http://schemas.microsoft.com/office/drawing/2014/chart" uri="{C3380CC4-5D6E-409C-BE32-E72D297353CC}">
                <c16:uniqueId val="{00000003-2246-E543-A11B-96044BCC5455}"/>
              </c:ext>
            </c:extLst>
          </c:dPt>
          <c:dPt>
            <c:idx val="2"/>
            <c:bubble3D val="0"/>
            <c:spPr>
              <a:solidFill>
                <a:schemeClr val="accent3"/>
              </a:solidFill>
              <a:ln w="19050">
                <a:noFill/>
              </a:ln>
              <a:effectLst/>
            </c:spPr>
            <c:extLst>
              <c:ext xmlns:c16="http://schemas.microsoft.com/office/drawing/2014/chart" uri="{C3380CC4-5D6E-409C-BE32-E72D297353CC}">
                <c16:uniqueId val="{00000005-2246-E543-A11B-96044BCC5455}"/>
              </c:ext>
            </c:extLst>
          </c:dPt>
          <c:dPt>
            <c:idx val="3"/>
            <c:bubble3D val="0"/>
            <c:spPr>
              <a:solidFill>
                <a:schemeClr val="accent5"/>
              </a:solidFill>
              <a:ln w="19050">
                <a:noFill/>
              </a:ln>
              <a:effectLst/>
            </c:spPr>
            <c:extLst>
              <c:ext xmlns:c16="http://schemas.microsoft.com/office/drawing/2014/chart" uri="{C3380CC4-5D6E-409C-BE32-E72D297353CC}">
                <c16:uniqueId val="{00000007-2246-E543-A11B-96044BCC5455}"/>
              </c:ext>
            </c:extLst>
          </c:dPt>
          <c:dLbls>
            <c:dLbl>
              <c:idx val="3"/>
              <c:layout>
                <c:manualLayout>
                  <c:x val="7.0992622371560357E-2"/>
                  <c:y val="0.1045263037295435"/>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2246-E543-A11B-96044BCC5455}"/>
                </c:ext>
              </c:extLst>
            </c:dLbl>
            <c:spPr>
              <a:noFill/>
              <a:ln>
                <a:noFill/>
              </a:ln>
              <a:effectLst/>
            </c:spPr>
            <c:txPr>
              <a:bodyPr rot="0" spcFirstLastPara="1" vertOverflow="ellipsis" vert="horz" wrap="square" lIns="0" rIns="0"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ext>
            </c:extLst>
          </c:dLbls>
          <c:cat>
            <c:strRef>
              <c:f>Sheet1!$A$2:$A$5</c:f>
              <c:strCache>
                <c:ptCount val="4"/>
                <c:pt idx="0">
                  <c:v>White</c:v>
                </c:pt>
                <c:pt idx="1">
                  <c:v>Hispanic</c:v>
                </c:pt>
                <c:pt idx="2">
                  <c:v>Black/African American</c:v>
                </c:pt>
                <c:pt idx="3">
                  <c:v>Asian</c:v>
                </c:pt>
              </c:strCache>
            </c:strRef>
          </c:cat>
          <c:val>
            <c:numRef>
              <c:f>Sheet1!$B$2:$B$5</c:f>
              <c:numCache>
                <c:formatCode>0%</c:formatCode>
                <c:ptCount val="4"/>
                <c:pt idx="0">
                  <c:v>0.6</c:v>
                </c:pt>
                <c:pt idx="1">
                  <c:v>0.24</c:v>
                </c:pt>
                <c:pt idx="2">
                  <c:v>0.1</c:v>
                </c:pt>
                <c:pt idx="3">
                  <c:v>0.06</c:v>
                </c:pt>
              </c:numCache>
            </c:numRef>
          </c:val>
          <c:extLst>
            <c:ext xmlns:c16="http://schemas.microsoft.com/office/drawing/2014/chart" uri="{C3380CC4-5D6E-409C-BE32-E72D297353CC}">
              <c16:uniqueId val="{00000008-2246-E543-A11B-96044BCC5455}"/>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6.7938778796996835E-2"/>
          <c:y val="0.77199654913323668"/>
          <c:w val="0.8808873395742044"/>
          <c:h val="0.1817822290974477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Amount of </a:t>
            </a:r>
            <a:r>
              <a:rPr lang="en-US" dirty="0" smtClean="0"/>
              <a:t>time spent on D&amp;I in </a:t>
            </a:r>
            <a:r>
              <a:rPr lang="en-US" dirty="0"/>
              <a:t>prior </a:t>
            </a:r>
            <a:r>
              <a:rPr lang="en-US" dirty="0" smtClean="0"/>
              <a:t>job</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endParaRPr lang="en-US"/>
        </a:p>
      </c:txPr>
    </c:title>
    <c:autoTitleDeleted val="0"/>
    <c:plotArea>
      <c:layout/>
      <c:pieChart>
        <c:varyColors val="1"/>
        <c:ser>
          <c:idx val="0"/>
          <c:order val="0"/>
          <c:tx>
            <c:strRef>
              <c:f>Sheet1!$B$1</c:f>
              <c:strCache>
                <c:ptCount val="1"/>
                <c:pt idx="0">
                  <c:v>Generation</c:v>
                </c:pt>
              </c:strCache>
            </c:strRef>
          </c:tx>
          <c:dPt>
            <c:idx val="0"/>
            <c:bubble3D val="0"/>
            <c:spPr>
              <a:solidFill>
                <a:schemeClr val="accent1"/>
              </a:solidFill>
              <a:ln w="19050">
                <a:noFill/>
              </a:ln>
              <a:effectLst/>
            </c:spPr>
            <c:extLst>
              <c:ext xmlns:c16="http://schemas.microsoft.com/office/drawing/2014/chart" uri="{C3380CC4-5D6E-409C-BE32-E72D297353CC}">
                <c16:uniqueId val="{00000001-31C9-0C43-8EBF-E81ECF4A73B4}"/>
              </c:ext>
            </c:extLst>
          </c:dPt>
          <c:dPt>
            <c:idx val="1"/>
            <c:bubble3D val="0"/>
            <c:spPr>
              <a:solidFill>
                <a:schemeClr val="bg1"/>
              </a:solidFill>
              <a:ln w="19050">
                <a:noFill/>
              </a:ln>
              <a:effectLst/>
            </c:spPr>
            <c:extLst>
              <c:ext xmlns:c16="http://schemas.microsoft.com/office/drawing/2014/chart" uri="{C3380CC4-5D6E-409C-BE32-E72D297353CC}">
                <c16:uniqueId val="{00000003-31C9-0C43-8EBF-E81ECF4A73B4}"/>
              </c:ext>
            </c:extLst>
          </c:dPt>
          <c:dPt>
            <c:idx val="2"/>
            <c:bubble3D val="0"/>
            <c:spPr>
              <a:solidFill>
                <a:schemeClr val="accent3"/>
              </a:solidFill>
              <a:ln w="19050">
                <a:noFill/>
              </a:ln>
              <a:effectLst/>
            </c:spPr>
            <c:extLst>
              <c:ext xmlns:c16="http://schemas.microsoft.com/office/drawing/2014/chart" uri="{C3380CC4-5D6E-409C-BE32-E72D297353CC}">
                <c16:uniqueId val="{00000005-31C9-0C43-8EBF-E81ECF4A73B4}"/>
              </c:ext>
            </c:extLst>
          </c:dPt>
          <c:dPt>
            <c:idx val="3"/>
            <c:bubble3D val="0"/>
            <c:spPr>
              <a:solidFill>
                <a:schemeClr val="accent5"/>
              </a:solidFill>
              <a:ln w="19050">
                <a:noFill/>
              </a:ln>
              <a:effectLst/>
            </c:spPr>
            <c:extLst>
              <c:ext xmlns:c16="http://schemas.microsoft.com/office/drawing/2014/chart" uri="{C3380CC4-5D6E-409C-BE32-E72D297353CC}">
                <c16:uniqueId val="{00000006-31C9-0C43-8EBF-E81ECF4A73B4}"/>
              </c:ext>
            </c:extLst>
          </c:dPt>
          <c:dLbls>
            <c:dLbl>
              <c:idx val="2"/>
              <c:layout>
                <c:manualLayout>
                  <c:x val="3.0729911571330489E-2"/>
                  <c:y val="0.13665088709401663"/>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1C9-0C43-8EBF-E81ECF4A73B4}"/>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Sheet1!$A$2:$A$4</c:f>
              <c:strCache>
                <c:ptCount val="3"/>
                <c:pt idx="0">
                  <c:v>All/Most</c:v>
                </c:pt>
                <c:pt idx="1">
                  <c:v>Some</c:v>
                </c:pt>
                <c:pt idx="2">
                  <c:v>Not much/None</c:v>
                </c:pt>
              </c:strCache>
            </c:strRef>
          </c:cat>
          <c:val>
            <c:numRef>
              <c:f>Sheet1!$B$2:$B$4</c:f>
              <c:numCache>
                <c:formatCode>0%</c:formatCode>
                <c:ptCount val="3"/>
                <c:pt idx="0">
                  <c:v>0.77</c:v>
                </c:pt>
                <c:pt idx="1">
                  <c:v>0.2</c:v>
                </c:pt>
                <c:pt idx="2">
                  <c:v>0.03</c:v>
                </c:pt>
              </c:numCache>
            </c:numRef>
          </c:val>
          <c:extLst>
            <c:ext xmlns:c16="http://schemas.microsoft.com/office/drawing/2014/chart" uri="{C3380CC4-5D6E-409C-BE32-E72D297353CC}">
              <c16:uniqueId val="{00000004-31C9-0C43-8EBF-E81ECF4A73B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465954303806587E-2"/>
          <c:y val="0.89227824107465425"/>
          <c:w val="0.8808873395742044"/>
          <c:h val="0.107721758925345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r>
              <a:rPr lang="en-US" dirty="0"/>
              <a:t>Internal/External Hire</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Book Antiqua" panose="02040602050305030304" pitchFamily="18" charset="0"/>
              <a:ea typeface="+mn-ea"/>
              <a:cs typeface="+mn-cs"/>
            </a:defRPr>
          </a:pPr>
          <a:endParaRPr lang="en-US"/>
        </a:p>
      </c:txPr>
    </c:title>
    <c:autoTitleDeleted val="0"/>
    <c:plotArea>
      <c:layout>
        <c:manualLayout>
          <c:layoutTarget val="inner"/>
          <c:xMode val="edge"/>
          <c:yMode val="edge"/>
          <c:x val="0.13954181932169141"/>
          <c:y val="0.1856221665753503"/>
          <c:w val="0.68156512573850858"/>
          <c:h val="0.69967468050540227"/>
        </c:manualLayout>
      </c:layout>
      <c:pieChart>
        <c:varyColors val="1"/>
        <c:ser>
          <c:idx val="0"/>
          <c:order val="0"/>
          <c:tx>
            <c:strRef>
              <c:f>Sheet1!$B$1</c:f>
              <c:strCache>
                <c:ptCount val="1"/>
                <c:pt idx="0">
                  <c:v>Generation</c:v>
                </c:pt>
              </c:strCache>
            </c:strRef>
          </c:tx>
          <c:dPt>
            <c:idx val="0"/>
            <c:bubble3D val="0"/>
            <c:spPr>
              <a:solidFill>
                <a:schemeClr val="accent1"/>
              </a:solidFill>
              <a:ln w="19050">
                <a:noFill/>
              </a:ln>
              <a:effectLst/>
            </c:spPr>
            <c:extLst>
              <c:ext xmlns:c16="http://schemas.microsoft.com/office/drawing/2014/chart" uri="{C3380CC4-5D6E-409C-BE32-E72D297353CC}">
                <c16:uniqueId val="{00000001-9371-1D4A-B213-C895C6AB0B3C}"/>
              </c:ext>
            </c:extLst>
          </c:dPt>
          <c:dPt>
            <c:idx val="1"/>
            <c:bubble3D val="0"/>
            <c:spPr>
              <a:solidFill>
                <a:schemeClr val="bg1"/>
              </a:solidFill>
              <a:ln w="19050">
                <a:noFill/>
              </a:ln>
              <a:effectLst/>
            </c:spPr>
            <c:extLst>
              <c:ext xmlns:c16="http://schemas.microsoft.com/office/drawing/2014/chart" uri="{C3380CC4-5D6E-409C-BE32-E72D297353CC}">
                <c16:uniqueId val="{00000003-9371-1D4A-B213-C895C6AB0B3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71-1D4A-B213-C895C6AB0B3C}"/>
              </c:ext>
            </c:extLst>
          </c:dPt>
          <c:dPt>
            <c:idx val="3"/>
            <c:bubble3D val="0"/>
            <c:spPr>
              <a:solidFill>
                <a:schemeClr val="accent5"/>
              </a:solidFill>
              <a:ln w="19050">
                <a:noFill/>
              </a:ln>
              <a:effectLst/>
            </c:spPr>
            <c:extLst>
              <c:ext xmlns:c16="http://schemas.microsoft.com/office/drawing/2014/chart" uri="{C3380CC4-5D6E-409C-BE32-E72D297353CC}">
                <c16:uniqueId val="{00000007-9371-1D4A-B213-C895C6AB0B3C}"/>
              </c:ext>
            </c:extLst>
          </c:dPt>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Book Antiqua" panose="02040602050305030304" pitchFamily="18" charset="0"/>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Hired from Within Company</c:v>
                </c:pt>
                <c:pt idx="1">
                  <c:v>Hired from Outside Company</c:v>
                </c:pt>
              </c:strCache>
            </c:strRef>
          </c:cat>
          <c:val>
            <c:numRef>
              <c:f>Sheet1!$B$2:$B$3</c:f>
              <c:numCache>
                <c:formatCode>0%</c:formatCode>
                <c:ptCount val="2"/>
                <c:pt idx="0">
                  <c:v>0.74</c:v>
                </c:pt>
                <c:pt idx="1">
                  <c:v>0.26</c:v>
                </c:pt>
              </c:numCache>
            </c:numRef>
          </c:val>
          <c:extLst>
            <c:ext xmlns:c16="http://schemas.microsoft.com/office/drawing/2014/chart" uri="{C3380CC4-5D6E-409C-BE32-E72D297353CC}">
              <c16:uniqueId val="{00000008-9371-1D4A-B213-C895C6AB0B3C}"/>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6.465954303806587E-2"/>
          <c:y val="0.89227824107465425"/>
          <c:w val="0.8808873395742044"/>
          <c:h val="0.1077217589253456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Book Antiqua" panose="0204060205030503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Book Antiqua" panose="020406020503050303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noFill/>
            </a:ln>
          </c:spPr>
          <c:dPt>
            <c:idx val="0"/>
            <c:bubble3D val="0"/>
            <c:spPr>
              <a:solidFill>
                <a:schemeClr val="tx1"/>
              </a:solidFill>
              <a:ln w="19050">
                <a:noFill/>
              </a:ln>
              <a:effectLst/>
            </c:spPr>
            <c:extLst>
              <c:ext xmlns:c16="http://schemas.microsoft.com/office/drawing/2014/chart" uri="{C3380CC4-5D6E-409C-BE32-E72D297353CC}">
                <c16:uniqueId val="{00000001-8162-F241-8D8B-7B093BC204B7}"/>
              </c:ext>
            </c:extLst>
          </c:dPt>
          <c:dPt>
            <c:idx val="1"/>
            <c:bubble3D val="0"/>
            <c:spPr>
              <a:solidFill>
                <a:schemeClr val="accent2"/>
              </a:solidFill>
              <a:ln w="19050">
                <a:noFill/>
              </a:ln>
              <a:effectLst/>
            </c:spPr>
            <c:extLst>
              <c:ext xmlns:c16="http://schemas.microsoft.com/office/drawing/2014/chart" uri="{C3380CC4-5D6E-409C-BE32-E72D297353CC}">
                <c16:uniqueId val="{00000003-E038-5044-9BB3-9ECDB29E279B}"/>
              </c:ext>
            </c:extLst>
          </c:dPt>
          <c:dPt>
            <c:idx val="2"/>
            <c:bubble3D val="0"/>
            <c:spPr>
              <a:solidFill>
                <a:schemeClr val="accent3"/>
              </a:solidFill>
              <a:ln w="19050">
                <a:noFill/>
              </a:ln>
              <a:effectLst/>
            </c:spPr>
            <c:extLst>
              <c:ext xmlns:c16="http://schemas.microsoft.com/office/drawing/2014/chart" uri="{C3380CC4-5D6E-409C-BE32-E72D297353CC}">
                <c16:uniqueId val="{00000003-8162-F241-8D8B-7B093BC204B7}"/>
              </c:ext>
            </c:extLst>
          </c:dPt>
          <c:dPt>
            <c:idx val="3"/>
            <c:bubble3D val="0"/>
            <c:spPr>
              <a:solidFill>
                <a:schemeClr val="accent1">
                  <a:lumMod val="50000"/>
                </a:schemeClr>
              </a:solidFill>
              <a:ln w="19050">
                <a:noFill/>
              </a:ln>
              <a:effectLst/>
            </c:spPr>
            <c:extLst>
              <c:ext xmlns:c16="http://schemas.microsoft.com/office/drawing/2014/chart" uri="{C3380CC4-5D6E-409C-BE32-E72D297353CC}">
                <c16:uniqueId val="{00000002-8162-F241-8D8B-7B093BC204B7}"/>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8162-F241-8D8B-7B093BC204B7}"/>
                </c:ext>
              </c:extLst>
            </c:dLbl>
            <c:dLbl>
              <c:idx val="2"/>
              <c:layout>
                <c:manualLayout>
                  <c:x val="8.9798572812911009E-2"/>
                  <c:y val="0.20385215303457824"/>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162-F241-8D8B-7B093BC204B7}"/>
                </c:ext>
              </c:extLst>
            </c:dLbl>
            <c:dLbl>
              <c:idx val="3"/>
              <c:layout>
                <c:manualLayout>
                  <c:x val="2.2762050462939745E-2"/>
                  <c:y val="6.2780630575369353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162-F241-8D8B-7B093BC204B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Sheet1!$A$2:$A$5</c:f>
              <c:strCache>
                <c:ptCount val="4"/>
                <c:pt idx="0">
                  <c:v>Strongly Agree</c:v>
                </c:pt>
                <c:pt idx="1">
                  <c:v>Somewhat Agree</c:v>
                </c:pt>
                <c:pt idx="2">
                  <c:v>Somewhat Disagree</c:v>
                </c:pt>
                <c:pt idx="3">
                  <c:v>Strongly Disagree</c:v>
                </c:pt>
              </c:strCache>
            </c:strRef>
          </c:cat>
          <c:val>
            <c:numRef>
              <c:f>Sheet1!$B$2:$B$5</c:f>
              <c:numCache>
                <c:formatCode>0%</c:formatCode>
                <c:ptCount val="4"/>
                <c:pt idx="0">
                  <c:v>0.54</c:v>
                </c:pt>
                <c:pt idx="1">
                  <c:v>0.36</c:v>
                </c:pt>
                <c:pt idx="2">
                  <c:v>0.08</c:v>
                </c:pt>
                <c:pt idx="3">
                  <c:v>0.02</c:v>
                </c:pt>
              </c:numCache>
            </c:numRef>
          </c:val>
          <c:extLst>
            <c:ext xmlns:c16="http://schemas.microsoft.com/office/drawing/2014/chart" uri="{C3380CC4-5D6E-409C-BE32-E72D297353CC}">
              <c16:uniqueId val="{00000000-8162-F241-8D8B-7B093BC204B7}"/>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86164743907449E-2"/>
          <c:y val="8.2369570069070492E-3"/>
          <c:w val="0.39927563988638959"/>
          <c:h val="0.83067301736759769"/>
        </c:manualLayout>
      </c:layout>
      <c:barChart>
        <c:barDir val="col"/>
        <c:grouping val="percentStacked"/>
        <c:varyColors val="0"/>
        <c:ser>
          <c:idx val="0"/>
          <c:order val="0"/>
          <c:tx>
            <c:strRef>
              <c:f>Sheet1!$A$2</c:f>
              <c:strCache>
                <c:ptCount val="1"/>
                <c:pt idx="0">
                  <c:v>Not sure</c:v>
                </c:pt>
              </c:strCache>
            </c:strRef>
          </c:tx>
          <c:spPr>
            <a:solidFill>
              <a:schemeClr val="accent5">
                <a:lumMod val="50000"/>
              </a:schemeClr>
            </a:solidFill>
          </c:spPr>
          <c:invertIfNegative val="0"/>
          <c:dLbls>
            <c:dLbl>
              <c:idx val="0"/>
              <c:layout>
                <c:manualLayout>
                  <c:x val="-0.11423506711611846"/>
                  <c:y val="-1.5128363268929588E-2"/>
                </c:manualLayout>
              </c:layout>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96B-8842-B56C-241B40F7047E}"/>
                </c:ext>
              </c:extLst>
            </c:dLbl>
            <c:spPr>
              <a:noFill/>
              <a:ln>
                <a:noFill/>
              </a:ln>
              <a:effectLst/>
            </c:spPr>
            <c:txPr>
              <a:bodyPr wrap="square" lIns="38100" tIns="19050" rIns="38100" bIns="19050" anchor="ctr">
                <a:spAutoFit/>
              </a:bodyPr>
              <a:lstStyle/>
              <a:p>
                <a:pPr>
                  <a:defRPr sz="900">
                    <a:latin typeface="Book Antiqua" panose="02040602050305030304" pitchFamily="18"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 D&amp;I Professionals</c:v>
                </c:pt>
              </c:strCache>
            </c:strRef>
          </c:cat>
          <c:val>
            <c:numRef>
              <c:f>Sheet1!$B$2</c:f>
              <c:numCache>
                <c:formatCode>0%</c:formatCode>
                <c:ptCount val="1"/>
                <c:pt idx="0">
                  <c:v>0.01</c:v>
                </c:pt>
              </c:numCache>
            </c:numRef>
          </c:val>
          <c:extLst>
            <c:ext xmlns:c16="http://schemas.microsoft.com/office/drawing/2014/chart" uri="{C3380CC4-5D6E-409C-BE32-E72D297353CC}">
              <c16:uniqueId val="{00000001-B96B-8842-B56C-241B40F7047E}"/>
            </c:ext>
          </c:extLst>
        </c:ser>
        <c:ser>
          <c:idx val="1"/>
          <c:order val="1"/>
          <c:tx>
            <c:strRef>
              <c:f>Sheet1!$A$3</c:f>
              <c:strCache>
                <c:ptCount val="1"/>
                <c:pt idx="0">
                  <c:v>Strongly Disagree</c:v>
                </c:pt>
              </c:strCache>
            </c:strRef>
          </c:tx>
          <c:spPr>
            <a:solidFill>
              <a:schemeClr val="tx1">
                <a:lumMod val="50000"/>
                <a:lumOff val="50000"/>
              </a:schemeClr>
            </a:solidFill>
          </c:spPr>
          <c:invertIfNegative val="0"/>
          <c:dLbls>
            <c:dLbl>
              <c:idx val="0"/>
              <c:spPr>
                <a:noFill/>
                <a:ln>
                  <a:noFill/>
                </a:ln>
                <a:effectLst/>
              </c:spPr>
              <c:txPr>
                <a:bodyPr wrap="square" lIns="38100" tIns="19050" rIns="38100" bIns="19050" anchor="ctr">
                  <a:noAutofit/>
                </a:bodyPr>
                <a:lstStyle/>
                <a:p>
                  <a:pPr>
                    <a:defRPr sz="1000" b="1">
                      <a:solidFill>
                        <a:schemeClr val="bg1"/>
                      </a:solidFill>
                      <a:latin typeface="Book Antiqua" panose="02040602050305030304" pitchFamily="18"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96B-8842-B56C-241B40F7047E}"/>
                </c:ext>
              </c:extLst>
            </c:dLbl>
            <c:spPr>
              <a:noFill/>
              <a:ln>
                <a:noFill/>
              </a:ln>
              <a:effectLst/>
            </c:spPr>
            <c:txPr>
              <a:bodyPr wrap="square" lIns="38100" tIns="19050" rIns="38100" bIns="19050" anchor="ctr">
                <a:spAutoFit/>
              </a:bodyPr>
              <a:lstStyle/>
              <a:p>
                <a:pPr>
                  <a:defRPr sz="10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 D&amp;I Professionals</c:v>
                </c:pt>
              </c:strCache>
            </c:strRef>
          </c:cat>
          <c:val>
            <c:numRef>
              <c:f>Sheet1!$B$3</c:f>
              <c:numCache>
                <c:formatCode>0%</c:formatCode>
                <c:ptCount val="1"/>
                <c:pt idx="0">
                  <c:v>0.03</c:v>
                </c:pt>
              </c:numCache>
            </c:numRef>
          </c:val>
          <c:extLst>
            <c:ext xmlns:c16="http://schemas.microsoft.com/office/drawing/2014/chart" uri="{C3380CC4-5D6E-409C-BE32-E72D297353CC}">
              <c16:uniqueId val="{00000003-B96B-8842-B56C-241B40F7047E}"/>
            </c:ext>
          </c:extLst>
        </c:ser>
        <c:ser>
          <c:idx val="2"/>
          <c:order val="2"/>
          <c:tx>
            <c:strRef>
              <c:f>Sheet1!$A$4</c:f>
              <c:strCache>
                <c:ptCount val="1"/>
                <c:pt idx="0">
                  <c:v>Somewhat Disagree</c:v>
                </c:pt>
              </c:strCache>
            </c:strRef>
          </c:tx>
          <c:spPr>
            <a:solidFill>
              <a:schemeClr val="bg2">
                <a:lumMod val="90000"/>
              </a:schemeClr>
            </a:solidFill>
          </c:spPr>
          <c:invertIfNegative val="0"/>
          <c:dLbls>
            <c:dLbl>
              <c:idx val="0"/>
              <c:layout/>
              <c:tx>
                <c:rich>
                  <a:bodyPr/>
                  <a:lstStyle/>
                  <a:p>
                    <a:fld id="{8553FD31-E305-5646-B47B-3A7AAEB29C2F}" type="VALUE">
                      <a:rPr lang="en-US" sz="16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B96B-8842-B56C-241B40F7047E}"/>
                </c:ext>
              </c:extLst>
            </c:dLbl>
            <c:spPr>
              <a:noFill/>
              <a:ln>
                <a:noFill/>
              </a:ln>
              <a:effectLst/>
            </c:spPr>
            <c:txPr>
              <a:bodyPr wrap="square" lIns="38100" tIns="19050" rIns="38100" bIns="19050" anchor="ctr">
                <a:spAutoFit/>
              </a:bodyPr>
              <a:lstStyle/>
              <a:p>
                <a:pPr>
                  <a:defRPr sz="1000" b="1" i="0">
                    <a:solidFill>
                      <a:schemeClr val="bg1"/>
                    </a:solidFill>
                    <a:latin typeface="Book Antiqua" panose="02040602050305030304" pitchFamily="18"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 D&amp;I Professionals</c:v>
                </c:pt>
              </c:strCache>
            </c:strRef>
          </c:cat>
          <c:val>
            <c:numRef>
              <c:f>Sheet1!$B$4</c:f>
              <c:numCache>
                <c:formatCode>0%</c:formatCode>
                <c:ptCount val="1"/>
                <c:pt idx="0">
                  <c:v>0.11</c:v>
                </c:pt>
              </c:numCache>
            </c:numRef>
          </c:val>
          <c:extLst>
            <c:ext xmlns:c16="http://schemas.microsoft.com/office/drawing/2014/chart" uri="{C3380CC4-5D6E-409C-BE32-E72D297353CC}">
              <c16:uniqueId val="{00000005-B96B-8842-B56C-241B40F7047E}"/>
            </c:ext>
          </c:extLst>
        </c:ser>
        <c:ser>
          <c:idx val="3"/>
          <c:order val="3"/>
          <c:tx>
            <c:strRef>
              <c:f>Sheet1!$A$5</c:f>
              <c:strCache>
                <c:ptCount val="1"/>
                <c:pt idx="0">
                  <c:v>Somewhat Agree</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600" b="1">
                    <a:solidFill>
                      <a:schemeClr val="bg1"/>
                    </a:solidFill>
                    <a:latin typeface="Book Antiqua" panose="02040602050305030304" pitchFamily="18"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c:f>
              <c:strCache>
                <c:ptCount val="1"/>
                <c:pt idx="0">
                  <c:v>Total D&amp;I Professionals</c:v>
                </c:pt>
              </c:strCache>
            </c:strRef>
          </c:cat>
          <c:val>
            <c:numRef>
              <c:f>Sheet1!$B$5</c:f>
              <c:numCache>
                <c:formatCode>0%</c:formatCode>
                <c:ptCount val="1"/>
                <c:pt idx="0">
                  <c:v>0.46</c:v>
                </c:pt>
              </c:numCache>
            </c:numRef>
          </c:val>
          <c:extLst>
            <c:ext xmlns:c16="http://schemas.microsoft.com/office/drawing/2014/chart" uri="{C3380CC4-5D6E-409C-BE32-E72D297353CC}">
              <c16:uniqueId val="{00000006-B96B-8842-B56C-241B40F7047E}"/>
            </c:ext>
          </c:extLst>
        </c:ser>
        <c:ser>
          <c:idx val="4"/>
          <c:order val="4"/>
          <c:tx>
            <c:strRef>
              <c:f>Sheet1!$A$6</c:f>
              <c:strCache>
                <c:ptCount val="1"/>
                <c:pt idx="0">
                  <c:v>Strongly Agree</c:v>
                </c:pt>
              </c:strCache>
            </c:strRef>
          </c:tx>
          <c:invertIfNegative val="0"/>
          <c:dLbls>
            <c:dLbl>
              <c:idx val="0"/>
              <c:spPr>
                <a:noFill/>
                <a:ln>
                  <a:noFill/>
                </a:ln>
                <a:effectLst/>
              </c:spPr>
              <c:txPr>
                <a:bodyPr wrap="square" lIns="38100" tIns="19050" rIns="38100" bIns="19050" anchor="ctr">
                  <a:spAutoFit/>
                </a:bodyPr>
                <a:lstStyle/>
                <a:p>
                  <a:pPr>
                    <a:defRPr sz="1600" b="1">
                      <a:solidFill>
                        <a:schemeClr val="bg1"/>
                      </a:solidFill>
                      <a:latin typeface="Book Antiqua" panose="02040602050305030304" pitchFamily="18"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B96B-8842-B56C-241B40F7047E}"/>
                </c:ext>
              </c:extLst>
            </c:dLbl>
            <c:spPr>
              <a:noFill/>
              <a:ln>
                <a:noFill/>
              </a:ln>
              <a:effectLst/>
            </c:spPr>
            <c:txPr>
              <a:bodyPr wrap="square" lIns="38100" tIns="19050" rIns="38100" bIns="19050" anchor="ctr">
                <a:spAutoFit/>
              </a:bodyPr>
              <a:lstStyle/>
              <a:p>
                <a:pPr>
                  <a:defRPr sz="1000" b="1">
                    <a:solidFill>
                      <a:schemeClr val="bg1"/>
                    </a:solidFill>
                    <a:latin typeface="Book Antiqua" panose="02040602050305030304" pitchFamily="18"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f>
              <c:strCache>
                <c:ptCount val="1"/>
                <c:pt idx="0">
                  <c:v>Total D&amp;I Professionals</c:v>
                </c:pt>
              </c:strCache>
            </c:strRef>
          </c:cat>
          <c:val>
            <c:numRef>
              <c:f>Sheet1!$B$6</c:f>
              <c:numCache>
                <c:formatCode>0%</c:formatCode>
                <c:ptCount val="1"/>
                <c:pt idx="0">
                  <c:v>0.39</c:v>
                </c:pt>
              </c:numCache>
            </c:numRef>
          </c:val>
          <c:extLst>
            <c:ext xmlns:c16="http://schemas.microsoft.com/office/drawing/2014/chart" uri="{C3380CC4-5D6E-409C-BE32-E72D297353CC}">
              <c16:uniqueId val="{00000008-B96B-8842-B56C-241B40F7047E}"/>
            </c:ext>
          </c:extLst>
        </c:ser>
        <c:dLbls>
          <c:dLblPos val="ctr"/>
          <c:showLegendKey val="0"/>
          <c:showVal val="1"/>
          <c:showCatName val="0"/>
          <c:showSerName val="0"/>
          <c:showPercent val="0"/>
          <c:showBubbleSize val="0"/>
        </c:dLbls>
        <c:gapWidth val="45"/>
        <c:overlap val="100"/>
        <c:axId val="39936000"/>
        <c:axId val="39937536"/>
      </c:barChart>
      <c:catAx>
        <c:axId val="39936000"/>
        <c:scaling>
          <c:orientation val="minMax"/>
        </c:scaling>
        <c:delete val="1"/>
        <c:axPos val="b"/>
        <c:numFmt formatCode="General" sourceLinked="0"/>
        <c:majorTickMark val="out"/>
        <c:minorTickMark val="none"/>
        <c:tickLblPos val="nextTo"/>
        <c:crossAx val="39937536"/>
        <c:crosses val="autoZero"/>
        <c:auto val="1"/>
        <c:lblAlgn val="ctr"/>
        <c:lblOffset val="100"/>
        <c:noMultiLvlLbl val="0"/>
      </c:catAx>
      <c:valAx>
        <c:axId val="39937536"/>
        <c:scaling>
          <c:orientation val="minMax"/>
          <c:max val="1"/>
        </c:scaling>
        <c:delete val="1"/>
        <c:axPos val="l"/>
        <c:numFmt formatCode="0%" sourceLinked="1"/>
        <c:majorTickMark val="out"/>
        <c:minorTickMark val="none"/>
        <c:tickLblPos val="nextTo"/>
        <c:crossAx val="39936000"/>
        <c:crosses val="autoZero"/>
        <c:crossBetween val="between"/>
      </c:valAx>
    </c:plotArea>
    <c:legend>
      <c:legendPos val="b"/>
      <c:layout>
        <c:manualLayout>
          <c:xMode val="edge"/>
          <c:yMode val="edge"/>
          <c:x val="0"/>
          <c:y val="0.86256286286837769"/>
          <c:w val="0.93620591829368061"/>
          <c:h val="0.13743713713162237"/>
        </c:manualLayout>
      </c:layout>
      <c:overlay val="0"/>
      <c:txPr>
        <a:bodyPr/>
        <a:lstStyle/>
        <a:p>
          <a:pPr>
            <a:defRPr sz="900">
              <a:latin typeface="Book Antiqua" panose="02040602050305030304" pitchFamily="18" charset="0"/>
            </a:defRPr>
          </a:pPr>
          <a:endParaRPr lang="en-US"/>
        </a:p>
      </c:txPr>
    </c:legend>
    <c:plotVisOnly val="1"/>
    <c:dispBlanksAs val="gap"/>
    <c:showDLblsOverMax val="0"/>
  </c:chart>
  <c:txPr>
    <a:bodyPr/>
    <a:lstStyle/>
    <a:p>
      <a:pPr>
        <a:defRPr sz="1400">
          <a:latin typeface="Arial" pitchFamily="34" charset="0"/>
          <a:cs typeface="Arial"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76548895431621E-2"/>
          <c:y val="3.2046653405447038E-2"/>
          <c:w val="0.93639954849759655"/>
          <c:h val="0.78040998010840701"/>
        </c:manualLayout>
      </c:layout>
      <c:barChart>
        <c:barDir val="col"/>
        <c:grouping val="clustered"/>
        <c:varyColors val="0"/>
        <c:ser>
          <c:idx val="0"/>
          <c:order val="0"/>
          <c:tx>
            <c:strRef>
              <c:f>Sheet1!$B$1</c:f>
              <c:strCache>
                <c:ptCount val="1"/>
                <c:pt idx="0">
                  <c:v>Misaligned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resignations partly due to dissatisfaction with company's D&amp;I</c:v>
                </c:pt>
                <c:pt idx="1">
                  <c:v>% position acceptances partly due to D&amp;I at company</c:v>
                </c:pt>
              </c:strCache>
            </c:strRef>
          </c:cat>
          <c:val>
            <c:numRef>
              <c:f>Sheet1!$B$2:$B$3</c:f>
              <c:numCache>
                <c:formatCode>0%</c:formatCode>
                <c:ptCount val="2"/>
                <c:pt idx="0">
                  <c:v>0.14499999999999999</c:v>
                </c:pt>
                <c:pt idx="1">
                  <c:v>0.2387</c:v>
                </c:pt>
              </c:numCache>
            </c:numRef>
          </c:val>
          <c:extLst>
            <c:ext xmlns:c16="http://schemas.microsoft.com/office/drawing/2014/chart" uri="{C3380CC4-5D6E-409C-BE32-E72D297353CC}">
              <c16:uniqueId val="{00000000-1B98-0740-8C30-429DD86E6CA7}"/>
            </c:ext>
          </c:extLst>
        </c:ser>
        <c:ser>
          <c:idx val="1"/>
          <c:order val="1"/>
          <c:tx>
            <c:strRef>
              <c:f>Sheet1!$C$1</c:f>
              <c:strCache>
                <c:ptCount val="1"/>
                <c:pt idx="0">
                  <c:v>Aligned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resignations partly due to dissatisfaction with company's D&amp;I</c:v>
                </c:pt>
                <c:pt idx="1">
                  <c:v>% position acceptances partly due to D&amp;I at company</c:v>
                </c:pt>
              </c:strCache>
            </c:strRef>
          </c:cat>
          <c:val>
            <c:numRef>
              <c:f>Sheet1!$C$2:$C$3</c:f>
              <c:numCache>
                <c:formatCode>0%</c:formatCode>
                <c:ptCount val="2"/>
                <c:pt idx="0">
                  <c:v>0.129</c:v>
                </c:pt>
                <c:pt idx="1">
                  <c:v>0.27560000000000001</c:v>
                </c:pt>
              </c:numCache>
            </c:numRef>
          </c:val>
          <c:extLst>
            <c:ext xmlns:c16="http://schemas.microsoft.com/office/drawing/2014/chart" uri="{C3380CC4-5D6E-409C-BE32-E72D297353CC}">
              <c16:uniqueId val="{00000001-1B98-0740-8C30-429DD86E6CA7}"/>
            </c:ext>
          </c:extLst>
        </c:ser>
        <c:ser>
          <c:idx val="2"/>
          <c:order val="2"/>
          <c:tx>
            <c:strRef>
              <c:f>Sheet1!$D$1</c:f>
              <c:strCache>
                <c:ptCount val="1"/>
                <c:pt idx="0">
                  <c:v>Well-Aligned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resignations partly due to dissatisfaction with company's D&amp;I</c:v>
                </c:pt>
                <c:pt idx="1">
                  <c:v>% position acceptances partly due to D&amp;I at company</c:v>
                </c:pt>
              </c:strCache>
            </c:strRef>
          </c:cat>
          <c:val>
            <c:numRef>
              <c:f>Sheet1!$D$2:$D$3</c:f>
              <c:numCache>
                <c:formatCode>0%</c:formatCode>
                <c:ptCount val="2"/>
                <c:pt idx="0">
                  <c:v>0.1245</c:v>
                </c:pt>
                <c:pt idx="1">
                  <c:v>0.3342</c:v>
                </c:pt>
              </c:numCache>
            </c:numRef>
          </c:val>
          <c:extLst>
            <c:ext xmlns:c16="http://schemas.microsoft.com/office/drawing/2014/chart" uri="{C3380CC4-5D6E-409C-BE32-E72D297353CC}">
              <c16:uniqueId val="{00000003-1B98-0740-8C30-429DD86E6CA7}"/>
            </c:ext>
          </c:extLst>
        </c:ser>
        <c:ser>
          <c:idx val="3"/>
          <c:order val="3"/>
          <c:tx>
            <c:strRef>
              <c:f>Sheet1!$E$1</c:f>
              <c:strCache>
                <c:ptCount val="1"/>
                <c:pt idx="0">
                  <c:v>Total</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resignations partly due to dissatisfaction with company's D&amp;I</c:v>
                </c:pt>
                <c:pt idx="1">
                  <c:v>% position acceptances partly due to D&amp;I at company</c:v>
                </c:pt>
              </c:strCache>
            </c:strRef>
          </c:cat>
          <c:val>
            <c:numRef>
              <c:f>Sheet1!$E$2:$E$3</c:f>
              <c:numCache>
                <c:formatCode>0%</c:formatCode>
                <c:ptCount val="2"/>
                <c:pt idx="0">
                  <c:v>0.13</c:v>
                </c:pt>
                <c:pt idx="1">
                  <c:v>0.29859999999999998</c:v>
                </c:pt>
              </c:numCache>
            </c:numRef>
          </c:val>
          <c:extLst>
            <c:ext xmlns:c16="http://schemas.microsoft.com/office/drawing/2014/chart" uri="{C3380CC4-5D6E-409C-BE32-E72D297353CC}">
              <c16:uniqueId val="{00000004-1B98-0740-8C30-429DD86E6CA7}"/>
            </c:ext>
          </c:extLst>
        </c:ser>
        <c:dLbls>
          <c:dLblPos val="outEnd"/>
          <c:showLegendKey val="0"/>
          <c:showVal val="1"/>
          <c:showCatName val="0"/>
          <c:showSerName val="0"/>
          <c:showPercent val="0"/>
          <c:showBubbleSize val="0"/>
        </c:dLbls>
        <c:gapWidth val="182"/>
        <c:axId val="1326648287"/>
        <c:axId val="1245629663"/>
      </c:barChart>
      <c:catAx>
        <c:axId val="1326648287"/>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crossAx val="1245629663"/>
        <c:crosses val="autoZero"/>
        <c:auto val="1"/>
        <c:lblAlgn val="ctr"/>
        <c:lblOffset val="100"/>
        <c:noMultiLvlLbl val="0"/>
      </c:catAx>
      <c:valAx>
        <c:axId val="1245629663"/>
        <c:scaling>
          <c:orientation val="minMax"/>
          <c:max val="1"/>
        </c:scaling>
        <c:delete val="1"/>
        <c:axPos val="r"/>
        <c:numFmt formatCode="0%" sourceLinked="1"/>
        <c:majorTickMark val="out"/>
        <c:minorTickMark val="none"/>
        <c:tickLblPos val="nextTo"/>
        <c:crossAx val="13266482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ook Antiqua" panose="02040602050305030304" pitchFamily="18"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76548895431621E-2"/>
          <c:y val="3.2046653405447038E-2"/>
          <c:w val="0.93639954849759655"/>
          <c:h val="0.65077111034698576"/>
        </c:manualLayout>
      </c:layout>
      <c:barChart>
        <c:barDir val="col"/>
        <c:grouping val="clustered"/>
        <c:varyColors val="0"/>
        <c:ser>
          <c:idx val="0"/>
          <c:order val="0"/>
          <c:tx>
            <c:strRef>
              <c:f>Sheet1!$B$1</c:f>
              <c:strCache>
                <c:ptCount val="1"/>
                <c:pt idx="0">
                  <c:v>Misaligned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Diversity and inclusion is an important driver of financial performance</c:v>
                </c:pt>
                <c:pt idx="1">
                  <c:v>Diversity and inclusion in an importatnt driver of company reputation</c:v>
                </c:pt>
              </c:strCache>
            </c:strRef>
          </c:cat>
          <c:val>
            <c:numRef>
              <c:f>Sheet1!$B$2:$B$3</c:f>
              <c:numCache>
                <c:formatCode>0%</c:formatCode>
                <c:ptCount val="2"/>
                <c:pt idx="0">
                  <c:v>0.12</c:v>
                </c:pt>
                <c:pt idx="1">
                  <c:v>0.3</c:v>
                </c:pt>
              </c:numCache>
            </c:numRef>
          </c:val>
          <c:extLst>
            <c:ext xmlns:c16="http://schemas.microsoft.com/office/drawing/2014/chart" uri="{C3380CC4-5D6E-409C-BE32-E72D297353CC}">
              <c16:uniqueId val="{00000000-1B98-0740-8C30-429DD86E6CA7}"/>
            </c:ext>
          </c:extLst>
        </c:ser>
        <c:ser>
          <c:idx val="1"/>
          <c:order val="1"/>
          <c:tx>
            <c:strRef>
              <c:f>Sheet1!$C$1</c:f>
              <c:strCache>
                <c:ptCount val="1"/>
                <c:pt idx="0">
                  <c:v>Aligned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Diversity and inclusion is an important driver of financial performance</c:v>
                </c:pt>
                <c:pt idx="1">
                  <c:v>Diversity and inclusion in an importatnt driver of company reputation</c:v>
                </c:pt>
              </c:strCache>
            </c:strRef>
          </c:cat>
          <c:val>
            <c:numRef>
              <c:f>Sheet1!$C$2:$C$3</c:f>
              <c:numCache>
                <c:formatCode>0%</c:formatCode>
                <c:ptCount val="2"/>
                <c:pt idx="0">
                  <c:v>0.27</c:v>
                </c:pt>
                <c:pt idx="1">
                  <c:v>0.44</c:v>
                </c:pt>
              </c:numCache>
            </c:numRef>
          </c:val>
          <c:extLst>
            <c:ext xmlns:c16="http://schemas.microsoft.com/office/drawing/2014/chart" uri="{C3380CC4-5D6E-409C-BE32-E72D297353CC}">
              <c16:uniqueId val="{00000001-1B98-0740-8C30-429DD86E6CA7}"/>
            </c:ext>
          </c:extLst>
        </c:ser>
        <c:ser>
          <c:idx val="2"/>
          <c:order val="2"/>
          <c:tx>
            <c:strRef>
              <c:f>Sheet1!$D$1</c:f>
              <c:strCache>
                <c:ptCount val="1"/>
                <c:pt idx="0">
                  <c:v>Well-Aligned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Diversity and inclusion is an important driver of financial performance</c:v>
                </c:pt>
                <c:pt idx="1">
                  <c:v>Diversity and inclusion in an importatnt driver of company reputation</c:v>
                </c:pt>
              </c:strCache>
            </c:strRef>
          </c:cat>
          <c:val>
            <c:numRef>
              <c:f>Sheet1!$D$2:$D$3</c:f>
              <c:numCache>
                <c:formatCode>0%</c:formatCode>
                <c:ptCount val="2"/>
                <c:pt idx="0">
                  <c:v>0.66</c:v>
                </c:pt>
                <c:pt idx="1">
                  <c:v>0.79</c:v>
                </c:pt>
              </c:numCache>
            </c:numRef>
          </c:val>
          <c:extLst>
            <c:ext xmlns:c16="http://schemas.microsoft.com/office/drawing/2014/chart" uri="{C3380CC4-5D6E-409C-BE32-E72D297353CC}">
              <c16:uniqueId val="{00000003-1B98-0740-8C30-429DD86E6CA7}"/>
            </c:ext>
          </c:extLst>
        </c:ser>
        <c:ser>
          <c:idx val="3"/>
          <c:order val="3"/>
          <c:tx>
            <c:strRef>
              <c:f>Sheet1!$E$1</c:f>
              <c:strCache>
                <c:ptCount val="1"/>
                <c:pt idx="0">
                  <c:v>Total</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Diversity and inclusion is an important driver of financial performance</c:v>
                </c:pt>
                <c:pt idx="1">
                  <c:v>Diversity and inclusion in an importatnt driver of company reputation</c:v>
                </c:pt>
              </c:strCache>
            </c:strRef>
          </c:cat>
          <c:val>
            <c:numRef>
              <c:f>Sheet1!$E$2:$E$3</c:f>
              <c:numCache>
                <c:formatCode>0%</c:formatCode>
                <c:ptCount val="2"/>
                <c:pt idx="0">
                  <c:v>0.4</c:v>
                </c:pt>
                <c:pt idx="1">
                  <c:v>0.56000000000000005</c:v>
                </c:pt>
              </c:numCache>
            </c:numRef>
          </c:val>
          <c:extLst>
            <c:ext xmlns:c16="http://schemas.microsoft.com/office/drawing/2014/chart" uri="{C3380CC4-5D6E-409C-BE32-E72D297353CC}">
              <c16:uniqueId val="{00000000-87DE-4EE9-B9F7-8C876596EA8F}"/>
            </c:ext>
          </c:extLst>
        </c:ser>
        <c:dLbls>
          <c:dLblPos val="outEnd"/>
          <c:showLegendKey val="0"/>
          <c:showVal val="1"/>
          <c:showCatName val="0"/>
          <c:showSerName val="0"/>
          <c:showPercent val="0"/>
          <c:showBubbleSize val="0"/>
        </c:dLbls>
        <c:gapWidth val="182"/>
        <c:axId val="1326648287"/>
        <c:axId val="1245629663"/>
      </c:barChart>
      <c:catAx>
        <c:axId val="1326648287"/>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crossAx val="1245629663"/>
        <c:crosses val="autoZero"/>
        <c:auto val="1"/>
        <c:lblAlgn val="ctr"/>
        <c:lblOffset val="100"/>
        <c:noMultiLvlLbl val="0"/>
      </c:catAx>
      <c:valAx>
        <c:axId val="1245629663"/>
        <c:scaling>
          <c:orientation val="minMax"/>
          <c:max val="1"/>
        </c:scaling>
        <c:delete val="1"/>
        <c:axPos val="r"/>
        <c:numFmt formatCode="0%" sourceLinked="1"/>
        <c:majorTickMark val="out"/>
        <c:minorTickMark val="none"/>
        <c:tickLblPos val="nextTo"/>
        <c:crossAx val="13266482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ook Antiqua" panose="02040602050305030304" pitchFamily="18"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976589063677288E-2"/>
          <c:y val="5.8443272588617277E-2"/>
          <c:w val="0.95043191390534565"/>
          <c:h val="0.72767506509843793"/>
        </c:manualLayout>
      </c:layout>
      <c:barChart>
        <c:barDir val="col"/>
        <c:grouping val="clustered"/>
        <c:varyColors val="0"/>
        <c:ser>
          <c:idx val="0"/>
          <c:order val="0"/>
          <c:tx>
            <c:strRef>
              <c:f>Sheet1!$B$1</c:f>
              <c:strCache>
                <c:ptCount val="1"/>
                <c:pt idx="0">
                  <c:v>Misaligned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Not sure</c:v>
                </c:pt>
                <c:pt idx="1">
                  <c:v>Below average D&amp;I efforts</c:v>
                </c:pt>
                <c:pt idx="2">
                  <c:v>Average D&amp;I efforts</c:v>
                </c:pt>
                <c:pt idx="3">
                  <c:v>Above average D&amp;I efforts</c:v>
                </c:pt>
              </c:strCache>
            </c:strRef>
          </c:cat>
          <c:val>
            <c:numRef>
              <c:f>Sheet1!$B$2:$B$5</c:f>
              <c:numCache>
                <c:formatCode>0%</c:formatCode>
                <c:ptCount val="4"/>
                <c:pt idx="0">
                  <c:v>0.01</c:v>
                </c:pt>
                <c:pt idx="1">
                  <c:v>0.17</c:v>
                </c:pt>
                <c:pt idx="2">
                  <c:v>0.51</c:v>
                </c:pt>
                <c:pt idx="3">
                  <c:v>0.3</c:v>
                </c:pt>
              </c:numCache>
            </c:numRef>
          </c:val>
          <c:extLst>
            <c:ext xmlns:c16="http://schemas.microsoft.com/office/drawing/2014/chart" uri="{C3380CC4-5D6E-409C-BE32-E72D297353CC}">
              <c16:uniqueId val="{00000000-1B98-0740-8C30-429DD86E6CA7}"/>
            </c:ext>
          </c:extLst>
        </c:ser>
        <c:ser>
          <c:idx val="1"/>
          <c:order val="1"/>
          <c:tx>
            <c:strRef>
              <c:f>Sheet1!$C$1</c:f>
              <c:strCache>
                <c:ptCount val="1"/>
                <c:pt idx="0">
                  <c:v>Aligned</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Not sure</c:v>
                </c:pt>
                <c:pt idx="1">
                  <c:v>Below average D&amp;I efforts</c:v>
                </c:pt>
                <c:pt idx="2">
                  <c:v>Average D&amp;I efforts</c:v>
                </c:pt>
                <c:pt idx="3">
                  <c:v>Above average D&amp;I efforts</c:v>
                </c:pt>
              </c:strCache>
            </c:strRef>
          </c:cat>
          <c:val>
            <c:numRef>
              <c:f>Sheet1!$C$2:$C$5</c:f>
              <c:numCache>
                <c:formatCode>0%</c:formatCode>
                <c:ptCount val="4"/>
                <c:pt idx="0">
                  <c:v>0.01</c:v>
                </c:pt>
                <c:pt idx="1">
                  <c:v>0.03</c:v>
                </c:pt>
                <c:pt idx="2">
                  <c:v>0.52</c:v>
                </c:pt>
                <c:pt idx="3">
                  <c:v>0.44</c:v>
                </c:pt>
              </c:numCache>
            </c:numRef>
          </c:val>
          <c:extLst>
            <c:ext xmlns:c16="http://schemas.microsoft.com/office/drawing/2014/chart" uri="{C3380CC4-5D6E-409C-BE32-E72D297353CC}">
              <c16:uniqueId val="{00000001-1B98-0740-8C30-429DD86E6CA7}"/>
            </c:ext>
          </c:extLst>
        </c:ser>
        <c:ser>
          <c:idx val="2"/>
          <c:order val="2"/>
          <c:tx>
            <c:strRef>
              <c:f>Sheet1!$D$1</c:f>
              <c:strCache>
                <c:ptCount val="1"/>
                <c:pt idx="0">
                  <c:v>Well-Aligned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Not sure</c:v>
                </c:pt>
                <c:pt idx="1">
                  <c:v>Below average D&amp;I efforts</c:v>
                </c:pt>
                <c:pt idx="2">
                  <c:v>Average D&amp;I efforts</c:v>
                </c:pt>
                <c:pt idx="3">
                  <c:v>Above average D&amp;I efforts</c:v>
                </c:pt>
              </c:strCache>
            </c:strRef>
          </c:cat>
          <c:val>
            <c:numRef>
              <c:f>Sheet1!$D$2:$D$5</c:f>
              <c:numCache>
                <c:formatCode>0%</c:formatCode>
                <c:ptCount val="4"/>
                <c:pt idx="0">
                  <c:v>0</c:v>
                </c:pt>
                <c:pt idx="1">
                  <c:v>0.01</c:v>
                </c:pt>
                <c:pt idx="2">
                  <c:v>0.3</c:v>
                </c:pt>
                <c:pt idx="3">
                  <c:v>0.7</c:v>
                </c:pt>
              </c:numCache>
            </c:numRef>
          </c:val>
          <c:extLst>
            <c:ext xmlns:c16="http://schemas.microsoft.com/office/drawing/2014/chart" uri="{C3380CC4-5D6E-409C-BE32-E72D297353CC}">
              <c16:uniqueId val="{00000003-1B98-0740-8C30-429DD86E6CA7}"/>
            </c:ext>
          </c:extLst>
        </c:ser>
        <c:ser>
          <c:idx val="3"/>
          <c:order val="3"/>
          <c:tx>
            <c:strRef>
              <c:f>Sheet1!$E$1</c:f>
              <c:strCache>
                <c:ptCount val="1"/>
                <c:pt idx="0">
                  <c:v>Total</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Book Antiqua" panose="02040602050305030304" pitchFamily="18"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Not sure</c:v>
                </c:pt>
                <c:pt idx="1">
                  <c:v>Below average D&amp;I efforts</c:v>
                </c:pt>
                <c:pt idx="2">
                  <c:v>Average D&amp;I efforts</c:v>
                </c:pt>
                <c:pt idx="3">
                  <c:v>Above average D&amp;I efforts</c:v>
                </c:pt>
              </c:strCache>
            </c:strRef>
          </c:cat>
          <c:val>
            <c:numRef>
              <c:f>Sheet1!$E$2:$E$5</c:f>
              <c:numCache>
                <c:formatCode>0%</c:formatCode>
                <c:ptCount val="4"/>
                <c:pt idx="0">
                  <c:v>0.01</c:v>
                </c:pt>
                <c:pt idx="1">
                  <c:v>0.04</c:v>
                </c:pt>
                <c:pt idx="2">
                  <c:v>0.43</c:v>
                </c:pt>
                <c:pt idx="3">
                  <c:v>0.52</c:v>
                </c:pt>
              </c:numCache>
            </c:numRef>
          </c:val>
          <c:extLst>
            <c:ext xmlns:c16="http://schemas.microsoft.com/office/drawing/2014/chart" uri="{C3380CC4-5D6E-409C-BE32-E72D297353CC}">
              <c16:uniqueId val="{00000000-3417-4949-999B-4B7AC1346403}"/>
            </c:ext>
          </c:extLst>
        </c:ser>
        <c:dLbls>
          <c:dLblPos val="outEnd"/>
          <c:showLegendKey val="0"/>
          <c:showVal val="1"/>
          <c:showCatName val="0"/>
          <c:showSerName val="0"/>
          <c:showPercent val="0"/>
          <c:showBubbleSize val="0"/>
        </c:dLbls>
        <c:gapWidth val="182"/>
        <c:axId val="1326648287"/>
        <c:axId val="1245629663"/>
      </c:barChart>
      <c:catAx>
        <c:axId val="1326648287"/>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ook Antiqua" panose="02040602050305030304" pitchFamily="18" charset="0"/>
                <a:ea typeface="+mn-ea"/>
                <a:cs typeface="Arial" panose="020B0604020202020204" pitchFamily="34" charset="0"/>
              </a:defRPr>
            </a:pPr>
            <a:endParaRPr lang="en-US"/>
          </a:p>
        </c:txPr>
        <c:crossAx val="1245629663"/>
        <c:crosses val="autoZero"/>
        <c:auto val="1"/>
        <c:lblAlgn val="ctr"/>
        <c:lblOffset val="100"/>
        <c:noMultiLvlLbl val="0"/>
      </c:catAx>
      <c:valAx>
        <c:axId val="1245629663"/>
        <c:scaling>
          <c:orientation val="minMax"/>
          <c:max val="1"/>
        </c:scaling>
        <c:delete val="1"/>
        <c:axPos val="r"/>
        <c:numFmt formatCode="0%" sourceLinked="1"/>
        <c:majorTickMark val="out"/>
        <c:minorTickMark val="none"/>
        <c:tickLblPos val="nextTo"/>
        <c:crossAx val="13266482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ook Antiqua" panose="02040602050305030304" pitchFamily="18"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8C5B0-9775-164B-AEF0-DB9D452B6FD3}"/>
              </a:ext>
            </a:extLst>
          </p:cNvPr>
          <p:cNvSpPr>
            <a:spLocks noGrp="1"/>
          </p:cNvSpPr>
          <p:nvPr>
            <p:ph type="hdr" sz="quarter"/>
          </p:nvPr>
        </p:nvSpPr>
        <p:spPr>
          <a:xfrm>
            <a:off x="0" y="0"/>
            <a:ext cx="3044719" cy="467231"/>
          </a:xfrm>
          <a:prstGeom prst="rect">
            <a:avLst/>
          </a:prstGeom>
        </p:spPr>
        <p:txBody>
          <a:bodyPr vert="horz" lIns="93352" tIns="46676" rIns="93352" bIns="46676" rtlCol="0"/>
          <a:lstStyle>
            <a:lvl1pPr algn="l">
              <a:defRPr sz="1200"/>
            </a:lvl1pPr>
          </a:lstStyle>
          <a:p>
            <a:endParaRPr lang="en-US" dirty="0"/>
          </a:p>
        </p:txBody>
      </p:sp>
      <p:sp>
        <p:nvSpPr>
          <p:cNvPr id="3" name="Date Placeholder 2">
            <a:extLst>
              <a:ext uri="{FF2B5EF4-FFF2-40B4-BE49-F238E27FC236}">
                <a16:creationId xmlns:a16="http://schemas.microsoft.com/office/drawing/2014/main" id="{8534DE2F-0548-414C-9FC6-ED9727862E66}"/>
              </a:ext>
            </a:extLst>
          </p:cNvPr>
          <p:cNvSpPr>
            <a:spLocks noGrp="1"/>
          </p:cNvSpPr>
          <p:nvPr>
            <p:ph type="dt" sz="quarter" idx="1"/>
          </p:nvPr>
        </p:nvSpPr>
        <p:spPr>
          <a:xfrm>
            <a:off x="3979931" y="0"/>
            <a:ext cx="3044719" cy="467231"/>
          </a:xfrm>
          <a:prstGeom prst="rect">
            <a:avLst/>
          </a:prstGeom>
        </p:spPr>
        <p:txBody>
          <a:bodyPr vert="horz" lIns="93352" tIns="46676" rIns="93352" bIns="46676" rtlCol="0"/>
          <a:lstStyle>
            <a:lvl1pPr algn="r">
              <a:defRPr sz="1200"/>
            </a:lvl1pPr>
          </a:lstStyle>
          <a:p>
            <a:fld id="{95693B4B-0A70-774C-A7BF-DB16454351EF}" type="datetimeFigureOut">
              <a:rPr lang="en-US" smtClean="0"/>
              <a:t>9/16/2019</a:t>
            </a:fld>
            <a:endParaRPr lang="en-US" dirty="0"/>
          </a:p>
        </p:txBody>
      </p:sp>
      <p:sp>
        <p:nvSpPr>
          <p:cNvPr id="4" name="Footer Placeholder 3">
            <a:extLst>
              <a:ext uri="{FF2B5EF4-FFF2-40B4-BE49-F238E27FC236}">
                <a16:creationId xmlns:a16="http://schemas.microsoft.com/office/drawing/2014/main" id="{6425BD8B-DCCD-7242-9EC2-9F23352D3060}"/>
              </a:ext>
            </a:extLst>
          </p:cNvPr>
          <p:cNvSpPr>
            <a:spLocks noGrp="1"/>
          </p:cNvSpPr>
          <p:nvPr>
            <p:ph type="ftr" sz="quarter" idx="2"/>
          </p:nvPr>
        </p:nvSpPr>
        <p:spPr>
          <a:xfrm>
            <a:off x="0" y="8845046"/>
            <a:ext cx="3044719" cy="467230"/>
          </a:xfrm>
          <a:prstGeom prst="rect">
            <a:avLst/>
          </a:prstGeom>
        </p:spPr>
        <p:txBody>
          <a:bodyPr vert="horz" lIns="93352" tIns="46676" rIns="93352" bIns="4667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368928E-FC40-8640-B277-591727B1B8A3}"/>
              </a:ext>
            </a:extLst>
          </p:cNvPr>
          <p:cNvSpPr>
            <a:spLocks noGrp="1"/>
          </p:cNvSpPr>
          <p:nvPr>
            <p:ph type="sldNum" sz="quarter" idx="3"/>
          </p:nvPr>
        </p:nvSpPr>
        <p:spPr>
          <a:xfrm>
            <a:off x="3979931" y="8845046"/>
            <a:ext cx="3044719" cy="467230"/>
          </a:xfrm>
          <a:prstGeom prst="rect">
            <a:avLst/>
          </a:prstGeom>
        </p:spPr>
        <p:txBody>
          <a:bodyPr vert="horz" lIns="93352" tIns="46676" rIns="93352" bIns="46676" rtlCol="0" anchor="b"/>
          <a:lstStyle>
            <a:lvl1pPr algn="r">
              <a:defRPr sz="1200"/>
            </a:lvl1pPr>
          </a:lstStyle>
          <a:p>
            <a:fld id="{339B9141-8B7D-614E-9A48-5C34AAFC33DF}" type="slidenum">
              <a:rPr lang="en-US" smtClean="0"/>
              <a:t>‹#›</a:t>
            </a:fld>
            <a:endParaRPr lang="en-US" dirty="0"/>
          </a:p>
        </p:txBody>
      </p:sp>
    </p:spTree>
    <p:extLst>
      <p:ext uri="{BB962C8B-B14F-4D97-AF65-F5344CB8AC3E}">
        <p14:creationId xmlns:p14="http://schemas.microsoft.com/office/powerpoint/2010/main" val="2261394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52" tIns="46676" rIns="93352" bIns="46676" rtlCol="0"/>
          <a:lstStyle>
            <a:lvl1pPr algn="l">
              <a:defRPr sz="1200"/>
            </a:lvl1pPr>
          </a:lstStyle>
          <a:p>
            <a:endParaRPr lang="en-US" dirty="0"/>
          </a:p>
        </p:txBody>
      </p:sp>
      <p:sp>
        <p:nvSpPr>
          <p:cNvPr id="3" name="Date Placeholder 2"/>
          <p:cNvSpPr>
            <a:spLocks noGrp="1"/>
          </p:cNvSpPr>
          <p:nvPr>
            <p:ph type="dt" idx="1"/>
          </p:nvPr>
        </p:nvSpPr>
        <p:spPr>
          <a:xfrm>
            <a:off x="3979931" y="0"/>
            <a:ext cx="3044719" cy="467231"/>
          </a:xfrm>
          <a:prstGeom prst="rect">
            <a:avLst/>
          </a:prstGeom>
        </p:spPr>
        <p:txBody>
          <a:bodyPr vert="horz" lIns="93352" tIns="46676" rIns="93352" bIns="46676" rtlCol="0"/>
          <a:lstStyle>
            <a:lvl1pPr algn="r">
              <a:defRPr sz="1200"/>
            </a:lvl1pPr>
          </a:lstStyle>
          <a:p>
            <a:fld id="{BBD7D455-BA0C-D449-9F6A-D74D3DC8B2BD}" type="datetimeFigureOut">
              <a:rPr lang="en-US" smtClean="0"/>
              <a:t>9/16/2019</a:t>
            </a:fld>
            <a:endParaRPr lang="en-US" dirty="0"/>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52" tIns="46676" rIns="93352" bIns="46676" rtlCol="0" anchor="ctr"/>
          <a:lstStyle/>
          <a:p>
            <a:endParaRPr lang="en-US" dirty="0"/>
          </a:p>
        </p:txBody>
      </p:sp>
      <p:sp>
        <p:nvSpPr>
          <p:cNvPr id="5" name="Notes Placeholder 4"/>
          <p:cNvSpPr>
            <a:spLocks noGrp="1"/>
          </p:cNvSpPr>
          <p:nvPr>
            <p:ph type="body" sz="quarter" idx="3"/>
          </p:nvPr>
        </p:nvSpPr>
        <p:spPr>
          <a:xfrm>
            <a:off x="702628" y="4481532"/>
            <a:ext cx="5621020" cy="3666708"/>
          </a:xfrm>
          <a:prstGeom prst="rect">
            <a:avLst/>
          </a:prstGeom>
        </p:spPr>
        <p:txBody>
          <a:bodyPr vert="horz" lIns="93352" tIns="46676" rIns="93352" bIns="4667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52" tIns="46676" rIns="93352" bIns="4667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1" y="8845046"/>
            <a:ext cx="3044719" cy="467230"/>
          </a:xfrm>
          <a:prstGeom prst="rect">
            <a:avLst/>
          </a:prstGeom>
        </p:spPr>
        <p:txBody>
          <a:bodyPr vert="horz" lIns="93352" tIns="46676" rIns="93352" bIns="46676" rtlCol="0" anchor="b"/>
          <a:lstStyle>
            <a:lvl1pPr algn="r">
              <a:defRPr sz="1200"/>
            </a:lvl1pPr>
          </a:lstStyle>
          <a:p>
            <a:fld id="{C9E2F938-38C0-5541-A9AB-CF8A397CDB68}" type="slidenum">
              <a:rPr lang="en-US" smtClean="0"/>
              <a:t>‹#›</a:t>
            </a:fld>
            <a:endParaRPr lang="en-US" dirty="0"/>
          </a:p>
        </p:txBody>
      </p:sp>
    </p:spTree>
    <p:extLst>
      <p:ext uri="{BB962C8B-B14F-4D97-AF65-F5344CB8AC3E}">
        <p14:creationId xmlns:p14="http://schemas.microsoft.com/office/powerpoint/2010/main" val="3514723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E2F938-38C0-5541-A9AB-CF8A397CDB68}" type="slidenum">
              <a:rPr lang="en-US" smtClean="0"/>
              <a:t>4</a:t>
            </a:fld>
            <a:endParaRPr lang="en-US" dirty="0"/>
          </a:p>
        </p:txBody>
      </p:sp>
    </p:spTree>
    <p:extLst>
      <p:ext uri="{BB962C8B-B14F-4D97-AF65-F5344CB8AC3E}">
        <p14:creationId xmlns:p14="http://schemas.microsoft.com/office/powerpoint/2010/main" val="2956788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C6449676-54F7-4C0B-ABDE-02BCBF1D5466}" type="slidenum">
              <a:rPr lang="en-US" smtClean="0"/>
              <a:t>6</a:t>
            </a:fld>
            <a:endParaRPr lang="en-US" dirty="0"/>
          </a:p>
        </p:txBody>
      </p:sp>
      <p:sp>
        <p:nvSpPr>
          <p:cNvPr id="3" name="Notes Placeholder 2"/>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1161709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4975" y="709613"/>
            <a:ext cx="6324600" cy="3557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6699">
              <a:defRPr/>
            </a:pPr>
            <a:fld id="{79EDBB4D-1FE4-46D3-883C-88B71170C2B1}" type="slidenum">
              <a:rPr lang="en-US">
                <a:solidFill>
                  <a:prstClr val="black"/>
                </a:solidFill>
                <a:latin typeface="Calibri"/>
              </a:rPr>
              <a:pPr defTabSz="466699">
                <a:defRPr/>
              </a:pPr>
              <a:t>10</a:t>
            </a:fld>
            <a:endParaRPr lang="en-US" dirty="0">
              <a:solidFill>
                <a:prstClr val="black"/>
              </a:solidFill>
              <a:latin typeface="Calibri"/>
            </a:endParaRPr>
          </a:p>
        </p:txBody>
      </p:sp>
    </p:spTree>
    <p:extLst>
      <p:ext uri="{BB962C8B-B14F-4D97-AF65-F5344CB8AC3E}">
        <p14:creationId xmlns:p14="http://schemas.microsoft.com/office/powerpoint/2010/main" val="242354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4975" y="709613"/>
            <a:ext cx="6324600" cy="3557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6699">
              <a:defRPr/>
            </a:pPr>
            <a:fld id="{79EDBB4D-1FE4-46D3-883C-88B71170C2B1}" type="slidenum">
              <a:rPr lang="en-US">
                <a:solidFill>
                  <a:prstClr val="black"/>
                </a:solidFill>
                <a:latin typeface="Calibri"/>
              </a:rPr>
              <a:pPr defTabSz="466699">
                <a:defRPr/>
              </a:pPr>
              <a:t>18</a:t>
            </a:fld>
            <a:endParaRPr lang="en-US" dirty="0">
              <a:solidFill>
                <a:prstClr val="black"/>
              </a:solidFill>
              <a:latin typeface="Calibri"/>
            </a:endParaRPr>
          </a:p>
        </p:txBody>
      </p:sp>
    </p:spTree>
    <p:extLst>
      <p:ext uri="{BB962C8B-B14F-4D97-AF65-F5344CB8AC3E}">
        <p14:creationId xmlns:p14="http://schemas.microsoft.com/office/powerpoint/2010/main" val="1162588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E2F938-38C0-5541-A9AB-CF8A397CDB68}" type="slidenum">
              <a:rPr lang="en-US" smtClean="0"/>
              <a:t>22</a:t>
            </a:fld>
            <a:endParaRPr lang="en-US" dirty="0"/>
          </a:p>
        </p:txBody>
      </p:sp>
    </p:spTree>
    <p:extLst>
      <p:ext uri="{BB962C8B-B14F-4D97-AF65-F5344CB8AC3E}">
        <p14:creationId xmlns:p14="http://schemas.microsoft.com/office/powerpoint/2010/main" val="187698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Tai’s note:</a:t>
            </a:r>
          </a:p>
          <a:p>
            <a:endParaRPr lang="en-US" sz="1400" dirty="0"/>
          </a:p>
          <a:p>
            <a:r>
              <a:rPr lang="en-US" sz="1400" dirty="0"/>
              <a:t>more a note for me for talking points: </a:t>
            </a:r>
            <a:r>
              <a:rPr lang="en-US" sz="1400" dirty="0" smtClean="0"/>
              <a:t>think </a:t>
            </a:r>
            <a:r>
              <a:rPr lang="en-US" sz="1400" dirty="0"/>
              <a:t>we should start with this benefit...can more d&amp;i execs tie financial performance to d&amp;i efforts. showcase d&amp;i's impact on the business. that's how you demonstrate the business case.</a:t>
            </a:r>
          </a:p>
        </p:txBody>
      </p:sp>
      <p:sp>
        <p:nvSpPr>
          <p:cNvPr id="4" name="Slide Number Placeholder 3"/>
          <p:cNvSpPr>
            <a:spLocks noGrp="1"/>
          </p:cNvSpPr>
          <p:nvPr>
            <p:ph type="sldNum" sz="quarter" idx="5"/>
          </p:nvPr>
        </p:nvSpPr>
        <p:spPr/>
        <p:txBody>
          <a:bodyPr/>
          <a:lstStyle/>
          <a:p>
            <a:fld id="{C9E2F938-38C0-5541-A9AB-CF8A397CDB68}" type="slidenum">
              <a:rPr lang="en-US" smtClean="0"/>
              <a:t>23</a:t>
            </a:fld>
            <a:endParaRPr lang="en-US" dirty="0"/>
          </a:p>
        </p:txBody>
      </p:sp>
    </p:spTree>
    <p:extLst>
      <p:ext uri="{BB962C8B-B14F-4D97-AF65-F5344CB8AC3E}">
        <p14:creationId xmlns:p14="http://schemas.microsoft.com/office/powerpoint/2010/main" val="223176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E2F938-38C0-5541-A9AB-CF8A397CDB68}" type="slidenum">
              <a:rPr lang="en-US" smtClean="0"/>
              <a:t>24</a:t>
            </a:fld>
            <a:endParaRPr lang="en-US" dirty="0"/>
          </a:p>
        </p:txBody>
      </p:sp>
    </p:spTree>
    <p:extLst>
      <p:ext uri="{BB962C8B-B14F-4D97-AF65-F5344CB8AC3E}">
        <p14:creationId xmlns:p14="http://schemas.microsoft.com/office/powerpoint/2010/main" val="256493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favorites</a:t>
            </a:r>
            <a:r>
              <a:rPr lang="en-US" baseline="0" dirty="0"/>
              <a:t> are here!</a:t>
            </a:r>
          </a:p>
        </p:txBody>
      </p:sp>
      <p:sp>
        <p:nvSpPr>
          <p:cNvPr id="4" name="Slide Number Placeholder 3"/>
          <p:cNvSpPr>
            <a:spLocks noGrp="1"/>
          </p:cNvSpPr>
          <p:nvPr>
            <p:ph type="sldNum" sz="quarter" idx="10"/>
          </p:nvPr>
        </p:nvSpPr>
        <p:spPr/>
        <p:txBody>
          <a:bodyPr/>
          <a:lstStyle/>
          <a:p>
            <a:fld id="{ADFFEDC6-25CD-4781-84C0-F2D4CC1C6FC9}" type="slidenum">
              <a:rPr lang="en-US" smtClean="0"/>
              <a:pPr/>
              <a:t>27</a:t>
            </a:fld>
            <a:endParaRPr lang="en-US" dirty="0"/>
          </a:p>
        </p:txBody>
      </p:sp>
    </p:spTree>
    <p:extLst>
      <p:ext uri="{BB962C8B-B14F-4D97-AF65-F5344CB8AC3E}">
        <p14:creationId xmlns:p14="http://schemas.microsoft.com/office/powerpoint/2010/main" val="223431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B18C8A1-9D43-7743-A9F3-F8F9F1406EAD}"/>
              </a:ext>
            </a:extLst>
          </p:cNvPr>
          <p:cNvSpPr>
            <a:spLocks noGrp="1"/>
          </p:cNvSpPr>
          <p:nvPr>
            <p:ph type="pic" sz="quarter" idx="13"/>
          </p:nvPr>
        </p:nvSpPr>
        <p:spPr>
          <a:xfrm>
            <a:off x="0" y="0"/>
            <a:ext cx="12192000" cy="6858000"/>
          </a:xfrm>
        </p:spPr>
        <p:txBody>
          <a:bodyPr/>
          <a:lstStyle/>
          <a:p>
            <a:r>
              <a:rPr lang="en-US" dirty="0"/>
              <a:t>Click icon to add picture</a:t>
            </a:r>
          </a:p>
        </p:txBody>
      </p:sp>
      <p:sp>
        <p:nvSpPr>
          <p:cNvPr id="2" name="Title 1">
            <a:extLst>
              <a:ext uri="{FF2B5EF4-FFF2-40B4-BE49-F238E27FC236}">
                <a16:creationId xmlns:a16="http://schemas.microsoft.com/office/drawing/2014/main" id="{D66C5405-D525-D140-9471-A24CC2885FD9}"/>
              </a:ext>
            </a:extLst>
          </p:cNvPr>
          <p:cNvSpPr>
            <a:spLocks noGrp="1"/>
          </p:cNvSpPr>
          <p:nvPr>
            <p:ph type="title"/>
          </p:nvPr>
        </p:nvSpPr>
        <p:spPr>
          <a:xfrm>
            <a:off x="914400" y="1239715"/>
            <a:ext cx="8688754" cy="1325563"/>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B6F2E2A-46DD-224B-83E4-C137424E5780}"/>
              </a:ext>
            </a:extLst>
          </p:cNvPr>
          <p:cNvSpPr>
            <a:spLocks noGrp="1"/>
          </p:cNvSpPr>
          <p:nvPr>
            <p:ph idx="1"/>
          </p:nvPr>
        </p:nvSpPr>
        <p:spPr>
          <a:xfrm>
            <a:off x="914400" y="2593854"/>
            <a:ext cx="8688754" cy="1727444"/>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5007A28-38E3-7840-86D0-B3E5CEE4372A}"/>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Tree>
    <p:extLst>
      <p:ext uri="{BB962C8B-B14F-4D97-AF65-F5344CB8AC3E}">
        <p14:creationId xmlns:p14="http://schemas.microsoft.com/office/powerpoint/2010/main" val="4075424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 Picture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914400" y="990599"/>
            <a:ext cx="5182079" cy="136506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7149346" y="1639132"/>
            <a:ext cx="4125913" cy="3602037"/>
          </a:xfrm>
        </p:spPr>
        <p:txBody>
          <a:bodyPr/>
          <a:lstStyle/>
          <a:p>
            <a:r>
              <a:rPr lang="en-US" dirty="0"/>
              <a:t>Click icon to add picture</a:t>
            </a:r>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914400" y="2355660"/>
            <a:ext cx="5181600" cy="3626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8101241"/>
      </p:ext>
    </p:extLst>
  </p:cSld>
  <p:clrMapOvr>
    <a:masterClrMapping/>
  </p:clrMapOvr>
  <p:extLst mod="1">
    <p:ext uri="{DCECCB84-F9BA-43D5-87BE-67443E8EF086}">
      <p15:sldGuideLst xmlns:p15="http://schemas.microsoft.com/office/powerpoint/2012/main">
        <p15:guide id="1" pos="3840" userDrawn="1">
          <p15:clr>
            <a:srgbClr val="FBAE40"/>
          </p15:clr>
        </p15:guide>
        <p15:guide id="2" orient="horz" pos="624" userDrawn="1">
          <p15:clr>
            <a:srgbClr val="FBAE40"/>
          </p15:clr>
        </p15:guide>
        <p15:guide id="3" orient="horz" pos="3768" userDrawn="1">
          <p15:clr>
            <a:srgbClr val="FBAE40"/>
          </p15:clr>
        </p15:guide>
        <p15:guide id="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Content 2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914400" y="995925"/>
            <a:ext cx="5067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914400" y="2321488"/>
            <a:ext cx="5067300" cy="36602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a:extLst>
              <a:ext uri="{FF2B5EF4-FFF2-40B4-BE49-F238E27FC236}">
                <a16:creationId xmlns:a16="http://schemas.microsoft.com/office/drawing/2014/main" id="{3CAE7F30-C842-CF4A-A088-79F99786706E}"/>
              </a:ext>
            </a:extLst>
          </p:cNvPr>
          <p:cNvSpPr>
            <a:spLocks noGrp="1"/>
          </p:cNvSpPr>
          <p:nvPr>
            <p:ph type="body" sz="quarter" idx="15"/>
          </p:nvPr>
        </p:nvSpPr>
        <p:spPr>
          <a:xfrm>
            <a:off x="6210300" y="990600"/>
            <a:ext cx="5067300" cy="4991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5918317"/>
      </p:ext>
    </p:extLst>
  </p:cSld>
  <p:clrMapOvr>
    <a:masterClrMapping/>
  </p:clrMapOvr>
  <p:extLst>
    <p:ext uri="{DCECCB84-F9BA-43D5-87BE-67443E8EF086}">
      <p15:sldGuideLst xmlns:p15="http://schemas.microsoft.com/office/powerpoint/2012/main">
        <p15:guide id="1" pos="3840">
          <p15:clr>
            <a:srgbClr val="FBAE40"/>
          </p15:clr>
        </p15:guide>
        <p15:guide id="2" orient="horz" pos="624">
          <p15:clr>
            <a:srgbClr val="FBAE40"/>
          </p15:clr>
        </p15:guide>
        <p15:guide id="3" orient="horz" pos="3768">
          <p15:clr>
            <a:srgbClr val="FBAE40"/>
          </p15:clr>
        </p15:guide>
        <p15:guide id="4" pos="576" userDrawn="1">
          <p15:clr>
            <a:srgbClr val="FBAE40"/>
          </p15:clr>
        </p15:guide>
        <p15:guide id="5" pos="7104" userDrawn="1">
          <p15:clr>
            <a:srgbClr val="FBAE40"/>
          </p15:clr>
        </p15:guide>
        <p15:guide id="6" orient="horz" pos="2160" userDrawn="1">
          <p15:clr>
            <a:srgbClr val="FBAE40"/>
          </p15:clr>
        </p15:guide>
        <p15:guide id="7" pos="3912" userDrawn="1">
          <p15:clr>
            <a:srgbClr val="FBAE40"/>
          </p15:clr>
        </p15:guide>
        <p15:guide id="8" pos="37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 Picture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6095987" y="995925"/>
            <a:ext cx="518161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914400" y="1639132"/>
            <a:ext cx="4125913" cy="3602037"/>
          </a:xfrm>
        </p:spPr>
        <p:txBody>
          <a:bodyPr/>
          <a:lstStyle/>
          <a:p>
            <a:r>
              <a:rPr lang="en-US" dirty="0"/>
              <a:t>Click icon to add picture</a:t>
            </a:r>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6096000" y="2320924"/>
            <a:ext cx="5181191" cy="36607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78037"/>
      </p:ext>
    </p:extLst>
  </p:cSld>
  <p:clrMapOvr>
    <a:masterClrMapping/>
  </p:clrMapOvr>
  <p:extLst>
    <p:ext uri="{DCECCB84-F9BA-43D5-87BE-67443E8EF086}">
      <p15:sldGuideLst xmlns:p15="http://schemas.microsoft.com/office/powerpoint/2012/main">
        <p15:guide id="1" pos="3840">
          <p15:clr>
            <a:srgbClr val="FBAE40"/>
          </p15:clr>
        </p15:guide>
        <p15:guide id="2" orient="horz" pos="624">
          <p15:clr>
            <a:srgbClr val="FBAE40"/>
          </p15:clr>
        </p15:guide>
        <p15:guide id="3" orient="horz" pos="376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List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225"/>
            <a:ext cx="1173712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0" y="2317233"/>
            <a:ext cx="3048000" cy="2655284"/>
          </a:xfrm>
        </p:spPr>
        <p:txBody>
          <a:bodyPr/>
          <a:lstStyle/>
          <a:p>
            <a:r>
              <a:rPr lang="en-US" dirty="0"/>
              <a:t>Click icon to add picture</a:t>
            </a:r>
          </a:p>
        </p:txBody>
      </p:sp>
      <p:sp>
        <p:nvSpPr>
          <p:cNvPr id="9" name="Picture Placeholder 7">
            <a:extLst>
              <a:ext uri="{FF2B5EF4-FFF2-40B4-BE49-F238E27FC236}">
                <a16:creationId xmlns:a16="http://schemas.microsoft.com/office/drawing/2014/main" id="{251EC56A-44F5-8945-A318-BDB83CC6B3FD}"/>
              </a:ext>
            </a:extLst>
          </p:cNvPr>
          <p:cNvSpPr>
            <a:spLocks noGrp="1"/>
          </p:cNvSpPr>
          <p:nvPr>
            <p:ph type="pic" sz="quarter" idx="14"/>
          </p:nvPr>
        </p:nvSpPr>
        <p:spPr>
          <a:xfrm>
            <a:off x="3063655" y="2317233"/>
            <a:ext cx="3048000" cy="2043357"/>
          </a:xfrm>
        </p:spPr>
        <p:txBody>
          <a:bodyPr/>
          <a:lstStyle/>
          <a:p>
            <a:r>
              <a:rPr lang="en-US" dirty="0"/>
              <a:t>Click icon to add picture</a:t>
            </a:r>
          </a:p>
        </p:txBody>
      </p:sp>
      <p:sp>
        <p:nvSpPr>
          <p:cNvPr id="11" name="Picture Placeholder 7">
            <a:extLst>
              <a:ext uri="{FF2B5EF4-FFF2-40B4-BE49-F238E27FC236}">
                <a16:creationId xmlns:a16="http://schemas.microsoft.com/office/drawing/2014/main" id="{DD9CFB17-E937-3641-B73A-B2EFF9F66ECC}"/>
              </a:ext>
            </a:extLst>
          </p:cNvPr>
          <p:cNvSpPr>
            <a:spLocks noGrp="1"/>
          </p:cNvSpPr>
          <p:nvPr>
            <p:ph type="pic" sz="quarter" idx="15"/>
          </p:nvPr>
        </p:nvSpPr>
        <p:spPr>
          <a:xfrm>
            <a:off x="6127310" y="2317234"/>
            <a:ext cx="3048000" cy="2790007"/>
          </a:xfrm>
        </p:spPr>
        <p:txBody>
          <a:bodyPr/>
          <a:lstStyle/>
          <a:p>
            <a:r>
              <a:rPr lang="en-US" dirty="0"/>
              <a:t>Click icon to add picture</a:t>
            </a:r>
          </a:p>
        </p:txBody>
      </p:sp>
      <p:sp>
        <p:nvSpPr>
          <p:cNvPr id="12" name="Picture Placeholder 7">
            <a:extLst>
              <a:ext uri="{FF2B5EF4-FFF2-40B4-BE49-F238E27FC236}">
                <a16:creationId xmlns:a16="http://schemas.microsoft.com/office/drawing/2014/main" id="{6B8C955F-BBCA-B741-8FC8-34038133B869}"/>
              </a:ext>
            </a:extLst>
          </p:cNvPr>
          <p:cNvSpPr>
            <a:spLocks noGrp="1"/>
          </p:cNvSpPr>
          <p:nvPr>
            <p:ph type="pic" sz="quarter" idx="16"/>
          </p:nvPr>
        </p:nvSpPr>
        <p:spPr>
          <a:xfrm>
            <a:off x="9190964" y="2317233"/>
            <a:ext cx="3001035" cy="1885485"/>
          </a:xfrm>
        </p:spPr>
        <p:txBody>
          <a:bodyPr/>
          <a:lstStyle/>
          <a:p>
            <a:r>
              <a:rPr lang="en-US" dirty="0"/>
              <a:t>Click icon to add picture</a:t>
            </a:r>
          </a:p>
        </p:txBody>
      </p:sp>
      <p:sp>
        <p:nvSpPr>
          <p:cNvPr id="13" name="Picture Placeholder 7">
            <a:extLst>
              <a:ext uri="{FF2B5EF4-FFF2-40B4-BE49-F238E27FC236}">
                <a16:creationId xmlns:a16="http://schemas.microsoft.com/office/drawing/2014/main" id="{A8A8644B-9A3C-FF49-9887-837FE3470F3A}"/>
              </a:ext>
            </a:extLst>
          </p:cNvPr>
          <p:cNvSpPr>
            <a:spLocks noGrp="1"/>
          </p:cNvSpPr>
          <p:nvPr>
            <p:ph type="pic" sz="quarter" idx="17"/>
          </p:nvPr>
        </p:nvSpPr>
        <p:spPr>
          <a:xfrm>
            <a:off x="0" y="4979834"/>
            <a:ext cx="3048000" cy="1885485"/>
          </a:xfrm>
        </p:spPr>
        <p:txBody>
          <a:bodyPr/>
          <a:lstStyle/>
          <a:p>
            <a:r>
              <a:rPr lang="en-US" dirty="0"/>
              <a:t>Click icon to add picture</a:t>
            </a:r>
          </a:p>
        </p:txBody>
      </p:sp>
      <p:sp>
        <p:nvSpPr>
          <p:cNvPr id="14" name="Picture Placeholder 7">
            <a:extLst>
              <a:ext uri="{FF2B5EF4-FFF2-40B4-BE49-F238E27FC236}">
                <a16:creationId xmlns:a16="http://schemas.microsoft.com/office/drawing/2014/main" id="{ACD93B97-6F0F-DD41-9BF9-7F590F5FF15C}"/>
              </a:ext>
            </a:extLst>
          </p:cNvPr>
          <p:cNvSpPr>
            <a:spLocks noGrp="1"/>
          </p:cNvSpPr>
          <p:nvPr>
            <p:ph type="pic" sz="quarter" idx="18"/>
          </p:nvPr>
        </p:nvSpPr>
        <p:spPr>
          <a:xfrm>
            <a:off x="3063655" y="4372166"/>
            <a:ext cx="3048000" cy="2497409"/>
          </a:xfrm>
        </p:spPr>
        <p:txBody>
          <a:bodyPr/>
          <a:lstStyle/>
          <a:p>
            <a:r>
              <a:rPr lang="en-US" dirty="0"/>
              <a:t>Click icon to add picture</a:t>
            </a:r>
          </a:p>
        </p:txBody>
      </p:sp>
      <p:sp>
        <p:nvSpPr>
          <p:cNvPr id="15" name="Picture Placeholder 7">
            <a:extLst>
              <a:ext uri="{FF2B5EF4-FFF2-40B4-BE49-F238E27FC236}">
                <a16:creationId xmlns:a16="http://schemas.microsoft.com/office/drawing/2014/main" id="{202054F3-D230-8144-A52F-904E58784924}"/>
              </a:ext>
            </a:extLst>
          </p:cNvPr>
          <p:cNvSpPr>
            <a:spLocks noGrp="1"/>
          </p:cNvSpPr>
          <p:nvPr>
            <p:ph type="pic" sz="quarter" idx="19"/>
          </p:nvPr>
        </p:nvSpPr>
        <p:spPr>
          <a:xfrm>
            <a:off x="6127310" y="5107241"/>
            <a:ext cx="3048000" cy="1750759"/>
          </a:xfrm>
        </p:spPr>
        <p:txBody>
          <a:bodyPr/>
          <a:lstStyle/>
          <a:p>
            <a:r>
              <a:rPr lang="en-US" dirty="0"/>
              <a:t>Click icon to add picture</a:t>
            </a:r>
          </a:p>
        </p:txBody>
      </p:sp>
      <p:sp>
        <p:nvSpPr>
          <p:cNvPr id="16" name="Picture Placeholder 7">
            <a:extLst>
              <a:ext uri="{FF2B5EF4-FFF2-40B4-BE49-F238E27FC236}">
                <a16:creationId xmlns:a16="http://schemas.microsoft.com/office/drawing/2014/main" id="{7C1E871A-F2C1-BE48-9B60-E61EB9B7F3E2}"/>
              </a:ext>
            </a:extLst>
          </p:cNvPr>
          <p:cNvSpPr>
            <a:spLocks noGrp="1"/>
          </p:cNvSpPr>
          <p:nvPr>
            <p:ph type="pic" sz="quarter" idx="20"/>
          </p:nvPr>
        </p:nvSpPr>
        <p:spPr>
          <a:xfrm>
            <a:off x="9190964" y="4202718"/>
            <a:ext cx="3001035" cy="2651029"/>
          </a:xfrm>
        </p:spPr>
        <p:txBody>
          <a:bodyPr/>
          <a:lstStyle/>
          <a:p>
            <a:r>
              <a:rPr lang="en-US" dirty="0"/>
              <a:t>Click icon to add picture</a:t>
            </a:r>
          </a:p>
        </p:txBody>
      </p:sp>
      <p:sp>
        <p:nvSpPr>
          <p:cNvPr id="17" name="Slide Number Placeholder 5">
            <a:extLst>
              <a:ext uri="{FF2B5EF4-FFF2-40B4-BE49-F238E27FC236}">
                <a16:creationId xmlns:a16="http://schemas.microsoft.com/office/drawing/2014/main" id="{91EFF97A-7B0A-F140-9D9E-E230F8FCCB08}"/>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Tree>
    <p:extLst>
      <p:ext uri="{BB962C8B-B14F-4D97-AF65-F5344CB8AC3E}">
        <p14:creationId xmlns:p14="http://schemas.microsoft.com/office/powerpoint/2010/main" val="500510325"/>
      </p:ext>
    </p:extLst>
  </p:cSld>
  <p:clrMapOvr>
    <a:masterClrMapping/>
  </p:clrMapOvr>
  <p:extLst>
    <p:ext uri="{DCECCB84-F9BA-43D5-87BE-67443E8EF086}">
      <p15:sldGuideLst xmlns:p15="http://schemas.microsoft.com/office/powerpoint/2012/main">
        <p15:guide id="1" pos="7680" userDrawn="1">
          <p15:clr>
            <a:srgbClr val="FBAE40"/>
          </p15:clr>
        </p15:guide>
        <p15:guide id="2" orient="horz" pos="624">
          <p15:clr>
            <a:srgbClr val="FBAE40"/>
          </p15:clr>
        </p15:guide>
        <p15:guide id="3" orient="horz" pos="1608"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List Content 2">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225"/>
            <a:ext cx="1173712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445732" y="2317233"/>
            <a:ext cx="2821724" cy="1815855"/>
          </a:xfrm>
        </p:spPr>
        <p:txBody>
          <a:bodyPr/>
          <a:lstStyle/>
          <a:p>
            <a:r>
              <a:rPr lang="en-US" dirty="0"/>
              <a:t>Click icon to add picture</a:t>
            </a:r>
          </a:p>
        </p:txBody>
      </p:sp>
      <p:sp>
        <p:nvSpPr>
          <p:cNvPr id="17" name="Slide Number Placeholder 5">
            <a:extLst>
              <a:ext uri="{FF2B5EF4-FFF2-40B4-BE49-F238E27FC236}">
                <a16:creationId xmlns:a16="http://schemas.microsoft.com/office/drawing/2014/main" id="{91EFF97A-7B0A-F140-9D9E-E230F8FCCB08}"/>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22" name="Picture Placeholder 7">
            <a:extLst>
              <a:ext uri="{FF2B5EF4-FFF2-40B4-BE49-F238E27FC236}">
                <a16:creationId xmlns:a16="http://schemas.microsoft.com/office/drawing/2014/main" id="{10804C30-6447-D246-9B3E-0A562DEF0724}"/>
              </a:ext>
            </a:extLst>
          </p:cNvPr>
          <p:cNvSpPr>
            <a:spLocks noGrp="1"/>
          </p:cNvSpPr>
          <p:nvPr>
            <p:ph type="pic" sz="quarter" idx="14"/>
          </p:nvPr>
        </p:nvSpPr>
        <p:spPr>
          <a:xfrm>
            <a:off x="445732" y="4133088"/>
            <a:ext cx="2821724" cy="1815855"/>
          </a:xfrm>
        </p:spPr>
        <p:txBody>
          <a:bodyPr/>
          <a:lstStyle/>
          <a:p>
            <a:r>
              <a:rPr lang="en-US" dirty="0"/>
              <a:t>Click icon to add picture</a:t>
            </a:r>
          </a:p>
        </p:txBody>
      </p:sp>
      <p:sp>
        <p:nvSpPr>
          <p:cNvPr id="23" name="Picture Placeholder 7">
            <a:extLst>
              <a:ext uri="{FF2B5EF4-FFF2-40B4-BE49-F238E27FC236}">
                <a16:creationId xmlns:a16="http://schemas.microsoft.com/office/drawing/2014/main" id="{A5500335-4393-2143-961D-DF20B3D32C66}"/>
              </a:ext>
            </a:extLst>
          </p:cNvPr>
          <p:cNvSpPr>
            <a:spLocks noGrp="1"/>
          </p:cNvSpPr>
          <p:nvPr>
            <p:ph type="pic" sz="quarter" idx="15"/>
          </p:nvPr>
        </p:nvSpPr>
        <p:spPr>
          <a:xfrm>
            <a:off x="3274276" y="2317233"/>
            <a:ext cx="2821724" cy="1815855"/>
          </a:xfrm>
        </p:spPr>
        <p:txBody>
          <a:bodyPr/>
          <a:lstStyle/>
          <a:p>
            <a:r>
              <a:rPr lang="en-US" dirty="0"/>
              <a:t>Click icon to add picture</a:t>
            </a:r>
          </a:p>
        </p:txBody>
      </p:sp>
      <p:sp>
        <p:nvSpPr>
          <p:cNvPr id="24" name="Picture Placeholder 7">
            <a:extLst>
              <a:ext uri="{FF2B5EF4-FFF2-40B4-BE49-F238E27FC236}">
                <a16:creationId xmlns:a16="http://schemas.microsoft.com/office/drawing/2014/main" id="{F79AEB88-2FD9-6445-B8C2-DA8C77E3A5F0}"/>
              </a:ext>
            </a:extLst>
          </p:cNvPr>
          <p:cNvSpPr>
            <a:spLocks noGrp="1"/>
          </p:cNvSpPr>
          <p:nvPr>
            <p:ph type="pic" sz="quarter" idx="16"/>
          </p:nvPr>
        </p:nvSpPr>
        <p:spPr>
          <a:xfrm>
            <a:off x="3274276" y="4133088"/>
            <a:ext cx="2821724" cy="1815855"/>
          </a:xfrm>
        </p:spPr>
        <p:txBody>
          <a:bodyPr/>
          <a:lstStyle/>
          <a:p>
            <a:r>
              <a:rPr lang="en-US" dirty="0"/>
              <a:t>Click icon to add picture</a:t>
            </a:r>
          </a:p>
        </p:txBody>
      </p:sp>
      <p:sp>
        <p:nvSpPr>
          <p:cNvPr id="25" name="Picture Placeholder 7">
            <a:extLst>
              <a:ext uri="{FF2B5EF4-FFF2-40B4-BE49-F238E27FC236}">
                <a16:creationId xmlns:a16="http://schemas.microsoft.com/office/drawing/2014/main" id="{ECAC9907-5044-5947-A479-560EB05A8CB5}"/>
              </a:ext>
            </a:extLst>
          </p:cNvPr>
          <p:cNvSpPr>
            <a:spLocks noGrp="1"/>
          </p:cNvSpPr>
          <p:nvPr>
            <p:ph type="pic" sz="quarter" idx="17"/>
          </p:nvPr>
        </p:nvSpPr>
        <p:spPr>
          <a:xfrm>
            <a:off x="6102820" y="2317233"/>
            <a:ext cx="2821724" cy="1815855"/>
          </a:xfrm>
        </p:spPr>
        <p:txBody>
          <a:bodyPr/>
          <a:lstStyle/>
          <a:p>
            <a:r>
              <a:rPr lang="en-US" dirty="0"/>
              <a:t>Click icon to add picture</a:t>
            </a:r>
          </a:p>
        </p:txBody>
      </p:sp>
      <p:sp>
        <p:nvSpPr>
          <p:cNvPr id="26" name="Picture Placeholder 7">
            <a:extLst>
              <a:ext uri="{FF2B5EF4-FFF2-40B4-BE49-F238E27FC236}">
                <a16:creationId xmlns:a16="http://schemas.microsoft.com/office/drawing/2014/main" id="{90CC98A1-8377-DA43-9DEB-2AEDA45E5836}"/>
              </a:ext>
            </a:extLst>
          </p:cNvPr>
          <p:cNvSpPr>
            <a:spLocks noGrp="1"/>
          </p:cNvSpPr>
          <p:nvPr>
            <p:ph type="pic" sz="quarter" idx="18"/>
          </p:nvPr>
        </p:nvSpPr>
        <p:spPr>
          <a:xfrm>
            <a:off x="6102820" y="4133088"/>
            <a:ext cx="2821724" cy="1815855"/>
          </a:xfrm>
        </p:spPr>
        <p:txBody>
          <a:bodyPr/>
          <a:lstStyle/>
          <a:p>
            <a:r>
              <a:rPr lang="en-US" dirty="0"/>
              <a:t>Click icon to add picture</a:t>
            </a:r>
          </a:p>
        </p:txBody>
      </p:sp>
      <p:sp>
        <p:nvSpPr>
          <p:cNvPr id="27" name="Picture Placeholder 7">
            <a:extLst>
              <a:ext uri="{FF2B5EF4-FFF2-40B4-BE49-F238E27FC236}">
                <a16:creationId xmlns:a16="http://schemas.microsoft.com/office/drawing/2014/main" id="{3044E8DE-878A-3A41-A8A0-731CAC632F70}"/>
              </a:ext>
            </a:extLst>
          </p:cNvPr>
          <p:cNvSpPr>
            <a:spLocks noGrp="1"/>
          </p:cNvSpPr>
          <p:nvPr>
            <p:ph type="pic" sz="quarter" idx="19"/>
          </p:nvPr>
        </p:nvSpPr>
        <p:spPr>
          <a:xfrm>
            <a:off x="8931364" y="2317233"/>
            <a:ext cx="2821724" cy="1815855"/>
          </a:xfrm>
        </p:spPr>
        <p:txBody>
          <a:bodyPr/>
          <a:lstStyle/>
          <a:p>
            <a:r>
              <a:rPr lang="en-US" dirty="0"/>
              <a:t>Click icon to add picture</a:t>
            </a:r>
          </a:p>
        </p:txBody>
      </p:sp>
      <p:sp>
        <p:nvSpPr>
          <p:cNvPr id="28" name="Picture Placeholder 7">
            <a:extLst>
              <a:ext uri="{FF2B5EF4-FFF2-40B4-BE49-F238E27FC236}">
                <a16:creationId xmlns:a16="http://schemas.microsoft.com/office/drawing/2014/main" id="{C9B7CEB9-59B4-8643-84D4-C777EF9D6A41}"/>
              </a:ext>
            </a:extLst>
          </p:cNvPr>
          <p:cNvSpPr>
            <a:spLocks noGrp="1"/>
          </p:cNvSpPr>
          <p:nvPr>
            <p:ph type="pic" sz="quarter" idx="20"/>
          </p:nvPr>
        </p:nvSpPr>
        <p:spPr>
          <a:xfrm>
            <a:off x="8931364" y="4133088"/>
            <a:ext cx="2821724" cy="1815855"/>
          </a:xfrm>
        </p:spPr>
        <p:txBody>
          <a:bodyPr/>
          <a:lstStyle/>
          <a:p>
            <a:r>
              <a:rPr lang="en-US" dirty="0"/>
              <a:t>Click icon to add picture</a:t>
            </a:r>
          </a:p>
        </p:txBody>
      </p:sp>
    </p:spTree>
    <p:extLst>
      <p:ext uri="{BB962C8B-B14F-4D97-AF65-F5344CB8AC3E}">
        <p14:creationId xmlns:p14="http://schemas.microsoft.com/office/powerpoint/2010/main" val="3093535499"/>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Picture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05B058-3AD8-EB44-9CB1-9C894B9FD121}"/>
              </a:ext>
            </a:extLst>
          </p:cNvPr>
          <p:cNvSpPr/>
          <p:nvPr userDrawn="1"/>
        </p:nvSpPr>
        <p:spPr>
          <a:xfrm>
            <a:off x="0" y="2004496"/>
            <a:ext cx="12192000" cy="4853504"/>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933"/>
            <a:ext cx="1173712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B700EF1-B7C6-A34C-B0BC-250CBBE9427E}"/>
              </a:ext>
            </a:extLst>
          </p:cNvPr>
          <p:cNvSpPr>
            <a:spLocks noGrp="1"/>
          </p:cNvSpPr>
          <p:nvPr>
            <p:ph type="pic" sz="quarter" idx="13"/>
          </p:nvPr>
        </p:nvSpPr>
        <p:spPr>
          <a:xfrm>
            <a:off x="227013" y="2320925"/>
            <a:ext cx="11736387" cy="3943350"/>
          </a:xfrm>
        </p:spPr>
        <p:txBody>
          <a:bodyPr/>
          <a:lstStyle/>
          <a:p>
            <a:r>
              <a:rPr lang="en-US" dirty="0"/>
              <a:t>Click icon to add picture</a:t>
            </a:r>
          </a:p>
        </p:txBody>
      </p:sp>
    </p:spTree>
    <p:extLst>
      <p:ext uri="{BB962C8B-B14F-4D97-AF65-F5344CB8AC3E}">
        <p14:creationId xmlns:p14="http://schemas.microsoft.com/office/powerpoint/2010/main" val="3195627553"/>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hart/Pictur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933"/>
            <a:ext cx="1173712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836725036"/>
      </p:ext>
    </p:extLst>
  </p:cSld>
  <p:clrMapOvr>
    <a:masterClrMapping/>
  </p:clrMapOvr>
  <p:extLst mod="1">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hart/Picture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C38838-061B-3740-83BF-29B1CB8CB161}"/>
              </a:ext>
            </a:extLst>
          </p:cNvPr>
          <p:cNvSpPr/>
          <p:nvPr userDrawn="1"/>
        </p:nvSpPr>
        <p:spPr>
          <a:xfrm>
            <a:off x="0" y="2004496"/>
            <a:ext cx="12192000" cy="4853504"/>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933"/>
            <a:ext cx="1173712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EFA1D67-8AAD-6C4B-982C-3E441FC0DE93}"/>
              </a:ext>
            </a:extLst>
          </p:cNvPr>
          <p:cNvSpPr>
            <a:spLocks noGrp="1"/>
          </p:cNvSpPr>
          <p:nvPr>
            <p:ph type="body" sz="quarter" idx="14"/>
          </p:nvPr>
        </p:nvSpPr>
        <p:spPr>
          <a:xfrm>
            <a:off x="227013" y="2004497"/>
            <a:ext cx="11736387" cy="42597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1545868"/>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White Blank with Black Brandmar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6230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5" indent="0" algn="ctr">
              <a:buNone/>
              <a:defRPr>
                <a:solidFill>
                  <a:schemeClr val="tx1">
                    <a:tint val="75000"/>
                  </a:schemeClr>
                </a:solidFill>
              </a:defRPr>
            </a:lvl2pPr>
            <a:lvl3pPr marL="914309" indent="0" algn="ctr">
              <a:buNone/>
              <a:defRPr>
                <a:solidFill>
                  <a:schemeClr val="tx1">
                    <a:tint val="75000"/>
                  </a:schemeClr>
                </a:solidFill>
              </a:defRPr>
            </a:lvl3pPr>
            <a:lvl4pPr marL="1371464" indent="0" algn="ctr">
              <a:buNone/>
              <a:defRPr>
                <a:solidFill>
                  <a:schemeClr val="tx1">
                    <a:tint val="75000"/>
                  </a:schemeClr>
                </a:solidFill>
              </a:defRPr>
            </a:lvl4pPr>
            <a:lvl5pPr marL="1828618" indent="0" algn="ctr">
              <a:buNone/>
              <a:defRPr>
                <a:solidFill>
                  <a:schemeClr val="tx1">
                    <a:tint val="75000"/>
                  </a:schemeClr>
                </a:solidFill>
              </a:defRPr>
            </a:lvl5pPr>
            <a:lvl6pPr marL="2285774"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en-US"/>
              <a:t>Click to edit Master subtitle style</a:t>
            </a:r>
          </a:p>
        </p:txBody>
      </p:sp>
      <p:sp>
        <p:nvSpPr>
          <p:cNvPr id="7" name="Title 6">
            <a:extLst>
              <a:ext uri="{FF2B5EF4-FFF2-40B4-BE49-F238E27FC236}">
                <a16:creationId xmlns:a16="http://schemas.microsoft.com/office/drawing/2014/main" id="{3DD6432D-81FB-874A-944D-C9A0F7159F46}"/>
              </a:ext>
            </a:extLst>
          </p:cNvPr>
          <p:cNvSpPr>
            <a:spLocks noGrp="1"/>
          </p:cNvSpPr>
          <p:nvPr>
            <p:ph type="title"/>
          </p:nvPr>
        </p:nvSpPr>
        <p:spPr/>
        <p:txBody>
          <a:bodyPr/>
          <a:lstStyle/>
          <a:p>
            <a:r>
              <a:rPr lang="en-US"/>
              <a:t>Click to edit Master title style</a:t>
            </a:r>
          </a:p>
        </p:txBody>
      </p:sp>
      <p:sp>
        <p:nvSpPr>
          <p:cNvPr id="11" name="Date Placeholder 10">
            <a:extLst>
              <a:ext uri="{FF2B5EF4-FFF2-40B4-BE49-F238E27FC236}">
                <a16:creationId xmlns:a16="http://schemas.microsoft.com/office/drawing/2014/main" id="{568F5971-3D14-9F41-924D-FF1A593C617A}"/>
              </a:ext>
            </a:extLst>
          </p:cNvPr>
          <p:cNvSpPr>
            <a:spLocks noGrp="1"/>
          </p:cNvSpPr>
          <p:nvPr>
            <p:ph type="dt" sz="half" idx="10"/>
          </p:nvPr>
        </p:nvSpPr>
        <p:spPr/>
        <p:txBody>
          <a:bodyPr/>
          <a:lstStyle/>
          <a:p>
            <a:endParaRPr lang="en-US" dirty="0"/>
          </a:p>
        </p:txBody>
      </p:sp>
      <p:sp>
        <p:nvSpPr>
          <p:cNvPr id="12" name="Footer Placeholder 11">
            <a:extLst>
              <a:ext uri="{FF2B5EF4-FFF2-40B4-BE49-F238E27FC236}">
                <a16:creationId xmlns:a16="http://schemas.microsoft.com/office/drawing/2014/main" id="{B80605CF-DBE7-2044-8AFD-5C615ED7C84B}"/>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12660B45-C0D0-3E4A-8435-E9AE45356FD6}"/>
              </a:ext>
            </a:extLst>
          </p:cNvPr>
          <p:cNvSpPr>
            <a:spLocks noGrp="1"/>
          </p:cNvSpPr>
          <p:nvPr>
            <p:ph type="sldNum" sz="quarter" idx="12"/>
          </p:nvPr>
        </p:nvSpPr>
        <p:spPr/>
        <p:txBody>
          <a:bodyPr/>
          <a:lstStyle/>
          <a:p>
            <a:fld id="{8B7518DB-339E-CE4A-B908-C7C7266BBFF9}" type="slidenum">
              <a:rPr lang="en-US" smtClean="0"/>
              <a:t>‹#›</a:t>
            </a:fld>
            <a:endParaRPr lang="en-US" dirty="0"/>
          </a:p>
        </p:txBody>
      </p:sp>
    </p:spTree>
    <p:extLst>
      <p:ext uri="{BB962C8B-B14F-4D97-AF65-F5344CB8AC3E}">
        <p14:creationId xmlns:p14="http://schemas.microsoft.com/office/powerpoint/2010/main" val="1711256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HART + LOGO">
    <p:spTree>
      <p:nvGrpSpPr>
        <p:cNvPr id="1" name=""/>
        <p:cNvGrpSpPr/>
        <p:nvPr/>
      </p:nvGrpSpPr>
      <p:grpSpPr>
        <a:xfrm>
          <a:off x="0" y="0"/>
          <a:ext cx="0" cy="0"/>
          <a:chOff x="0" y="0"/>
          <a:chExt cx="0" cy="0"/>
        </a:xfrm>
      </p:grpSpPr>
      <p:cxnSp>
        <p:nvCxnSpPr>
          <p:cNvPr id="5" name="Straight Connector 4"/>
          <p:cNvCxnSpPr/>
          <p:nvPr userDrawn="1"/>
        </p:nvCxnSpPr>
        <p:spPr>
          <a:xfrm>
            <a:off x="0" y="1322219"/>
            <a:ext cx="12192000" cy="0"/>
          </a:xfrm>
          <a:prstGeom prst="line">
            <a:avLst/>
          </a:prstGeom>
          <a:ln w="3175" cmpd="sng">
            <a:solidFill>
              <a:schemeClr val="tx2"/>
            </a:solidFill>
          </a:ln>
        </p:spPr>
        <p:style>
          <a:lnRef idx="1">
            <a:schemeClr val="dk1"/>
          </a:lnRef>
          <a:fillRef idx="0">
            <a:schemeClr val="dk1"/>
          </a:fillRef>
          <a:effectRef idx="0">
            <a:schemeClr val="dk1"/>
          </a:effectRef>
          <a:fontRef idx="minor">
            <a:schemeClr val="tx1"/>
          </a:fontRef>
        </p:style>
      </p:cxnSp>
      <p:sp>
        <p:nvSpPr>
          <p:cNvPr id="6" name="Title 5"/>
          <p:cNvSpPr>
            <a:spLocks noGrp="1"/>
          </p:cNvSpPr>
          <p:nvPr>
            <p:ph type="title" hasCustomPrompt="1"/>
          </p:nvPr>
        </p:nvSpPr>
        <p:spPr>
          <a:xfrm>
            <a:off x="1102784" y="223839"/>
            <a:ext cx="9482667" cy="1047581"/>
          </a:xfrm>
        </p:spPr>
        <p:txBody>
          <a:bodyPr>
            <a:normAutofit/>
          </a:bodyPr>
          <a:lstStyle>
            <a:lvl1pPr>
              <a:defRPr sz="2800"/>
            </a:lvl1pPr>
          </a:lstStyle>
          <a:p>
            <a:r>
              <a:rPr lang="en-US" dirty="0"/>
              <a:t>click to edit master title style</a:t>
            </a:r>
          </a:p>
        </p:txBody>
      </p:sp>
      <p:sp>
        <p:nvSpPr>
          <p:cNvPr id="8" name="Text Placeholder 7"/>
          <p:cNvSpPr>
            <a:spLocks noGrp="1"/>
          </p:cNvSpPr>
          <p:nvPr>
            <p:ph type="body" sz="quarter" idx="10"/>
          </p:nvPr>
        </p:nvSpPr>
        <p:spPr>
          <a:xfrm>
            <a:off x="1102784" y="1524000"/>
            <a:ext cx="9482667" cy="3327400"/>
          </a:xfrm>
        </p:spPr>
        <p:txBody>
          <a:bodyPr>
            <a:normAutofit/>
          </a:bodyPr>
          <a:lstStyle>
            <a:lvl1pPr>
              <a:lnSpc>
                <a:spcPct val="120000"/>
              </a:lnSpc>
              <a:spcBef>
                <a:spcPts val="1200"/>
              </a:spcBef>
              <a:defRPr sz="1400"/>
            </a:lvl1pPr>
            <a:lvl2pPr>
              <a:lnSpc>
                <a:spcPct val="120000"/>
              </a:lnSpc>
              <a:spcBef>
                <a:spcPts val="1200"/>
              </a:spcBef>
              <a:defRPr sz="1400"/>
            </a:lvl2pPr>
            <a:lvl3pPr>
              <a:lnSpc>
                <a:spcPct val="120000"/>
              </a:lnSpc>
              <a:spcBef>
                <a:spcPts val="1200"/>
              </a:spcBef>
              <a:defRPr sz="1400"/>
            </a:lvl3pPr>
            <a:lvl4pPr>
              <a:lnSpc>
                <a:spcPct val="120000"/>
              </a:lnSpc>
              <a:spcBef>
                <a:spcPts val="1200"/>
              </a:spcBef>
              <a:defRPr sz="1400"/>
            </a:lvl4pPr>
            <a:lvl5pPr>
              <a:lnSpc>
                <a:spcPct val="120000"/>
              </a:lnSpc>
              <a:spcBef>
                <a:spcPts val="1200"/>
              </a:spcBef>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p:cNvSpPr txBox="1"/>
          <p:nvPr userDrawn="1"/>
        </p:nvSpPr>
        <p:spPr>
          <a:xfrm>
            <a:off x="11582400" y="6553201"/>
            <a:ext cx="609600" cy="276999"/>
          </a:xfrm>
          <a:prstGeom prst="rect">
            <a:avLst/>
          </a:prstGeom>
          <a:noFill/>
        </p:spPr>
        <p:txBody>
          <a:bodyPr wrap="square" rtlCol="0">
            <a:spAutoFit/>
          </a:bodyPr>
          <a:lstStyle/>
          <a:p>
            <a:fld id="{F0ECFD7D-5C5E-45D5-862D-AFED1875C19C}" type="slidenum">
              <a:rPr lang="en-US" sz="1200" smtClean="0">
                <a:latin typeface="Arial" panose="020B0604020202020204" pitchFamily="34" charset="0"/>
              </a:rPr>
              <a:t>‹#›</a:t>
            </a:fld>
            <a:endParaRPr lang="en-US" sz="1200" dirty="0">
              <a:latin typeface="Arial" panose="020B0604020202020204" pitchFamily="34" charset="0"/>
            </a:endParaRPr>
          </a:p>
        </p:txBody>
      </p:sp>
    </p:spTree>
    <p:extLst>
      <p:ext uri="{BB962C8B-B14F-4D97-AF65-F5344CB8AC3E}">
        <p14:creationId xmlns:p14="http://schemas.microsoft.com/office/powerpoint/2010/main" val="405376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7518DB-339E-CE4A-B908-C7C7266BBFF9}" type="slidenum">
              <a:rPr lang="en-US" smtClean="0"/>
              <a:t>‹#›</a:t>
            </a:fld>
            <a:endParaRPr lang="en-US" dirty="0"/>
          </a:p>
        </p:txBody>
      </p:sp>
    </p:spTree>
    <p:extLst>
      <p:ext uri="{BB962C8B-B14F-4D97-AF65-F5344CB8AC3E}">
        <p14:creationId xmlns:p14="http://schemas.microsoft.com/office/powerpoint/2010/main" val="348641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B18C8A1-9D43-7743-A9F3-F8F9F1406EAD}"/>
              </a:ext>
            </a:extLst>
          </p:cNvPr>
          <p:cNvSpPr>
            <a:spLocks noGrp="1"/>
          </p:cNvSpPr>
          <p:nvPr>
            <p:ph type="pic" sz="quarter" idx="13"/>
          </p:nvPr>
        </p:nvSpPr>
        <p:spPr>
          <a:xfrm>
            <a:off x="0" y="0"/>
            <a:ext cx="12192000" cy="6858000"/>
          </a:xfrm>
        </p:spPr>
        <p:txBody>
          <a:bodyPr/>
          <a:lstStyle/>
          <a:p>
            <a:endParaRPr lang="en-US" dirty="0"/>
          </a:p>
        </p:txBody>
      </p:sp>
      <p:sp>
        <p:nvSpPr>
          <p:cNvPr id="2" name="Title 1">
            <a:extLst>
              <a:ext uri="{FF2B5EF4-FFF2-40B4-BE49-F238E27FC236}">
                <a16:creationId xmlns:a16="http://schemas.microsoft.com/office/drawing/2014/main" id="{D66C5405-D525-D140-9471-A24CC2885FD9}"/>
              </a:ext>
            </a:extLst>
          </p:cNvPr>
          <p:cNvSpPr>
            <a:spLocks noGrp="1"/>
          </p:cNvSpPr>
          <p:nvPr>
            <p:ph type="title"/>
          </p:nvPr>
        </p:nvSpPr>
        <p:spPr>
          <a:xfrm>
            <a:off x="914400" y="1239715"/>
            <a:ext cx="8688754" cy="1325563"/>
          </a:xfrm>
        </p:spPr>
        <p:txBody>
          <a:bodyPr anchor="ctr"/>
          <a:lstStyle/>
          <a:p>
            <a:r>
              <a:rPr lang="en-US" dirty="0"/>
              <a:t>Click to edit Master title style</a:t>
            </a:r>
          </a:p>
        </p:txBody>
      </p:sp>
      <p:sp>
        <p:nvSpPr>
          <p:cNvPr id="3" name="Content Placeholder 2">
            <a:extLst>
              <a:ext uri="{FF2B5EF4-FFF2-40B4-BE49-F238E27FC236}">
                <a16:creationId xmlns:a16="http://schemas.microsoft.com/office/drawing/2014/main" id="{0B6F2E2A-46DD-224B-83E4-C137424E5780}"/>
              </a:ext>
            </a:extLst>
          </p:cNvPr>
          <p:cNvSpPr>
            <a:spLocks noGrp="1"/>
          </p:cNvSpPr>
          <p:nvPr>
            <p:ph idx="1"/>
          </p:nvPr>
        </p:nvSpPr>
        <p:spPr>
          <a:xfrm>
            <a:off x="914400" y="2593854"/>
            <a:ext cx="8688754" cy="1727444"/>
          </a:xfrm>
        </p:spPr>
        <p:txBody>
          <a:bodyPr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5007A28-38E3-7840-86D0-B3E5CEE4372A}"/>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Tree>
    <p:extLst>
      <p:ext uri="{BB962C8B-B14F-4D97-AF65-F5344CB8AC3E}">
        <p14:creationId xmlns:p14="http://schemas.microsoft.com/office/powerpoint/2010/main" val="1820356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 Picture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914400" y="990599"/>
            <a:ext cx="5182079" cy="1365061"/>
          </a:xfrm>
          <a:prstGeom prst="rect">
            <a:avLst/>
          </a:prstGeom>
        </p:spPr>
        <p:txBody>
          <a:bodyPr vert="horz" lIns="91440" tIns="45720" rIns="91440" bIns="45720" rtlCol="0" anchor="ctr">
            <a:normAutofit/>
          </a:bodyPr>
          <a:lstStyle/>
          <a:p>
            <a:r>
              <a:rPr lang="en-US" dirty="0"/>
              <a:t>Click to edit Master title style</a:t>
            </a:r>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7149346" y="1639132"/>
            <a:ext cx="4125913" cy="3602037"/>
          </a:xfrm>
        </p:spPr>
        <p:txBody>
          <a:bodyPr/>
          <a:lstStyle/>
          <a:p>
            <a:endParaRPr lang="en-US" dirty="0"/>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914400" y="2355660"/>
            <a:ext cx="5181600" cy="362604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0298748"/>
      </p:ext>
    </p:extLst>
  </p:cSld>
  <p:clrMapOvr>
    <a:masterClrMapping/>
  </p:clrMapOvr>
  <p:extLst>
    <p:ext uri="{DCECCB84-F9BA-43D5-87BE-67443E8EF086}">
      <p15:sldGuideLst xmlns:p15="http://schemas.microsoft.com/office/powerpoint/2012/main">
        <p15:guide id="1" pos="3840">
          <p15:clr>
            <a:srgbClr val="FBAE40"/>
          </p15:clr>
        </p15:guide>
        <p15:guide id="2" orient="horz" pos="624">
          <p15:clr>
            <a:srgbClr val="FBAE40"/>
          </p15:clr>
        </p15:guide>
        <p15:guide id="3" orient="horz" pos="3768">
          <p15:clr>
            <a:srgbClr val="FBAE40"/>
          </p15:clr>
        </p15:guide>
        <p15:guide id="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Content 2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914400" y="995925"/>
            <a:ext cx="50673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914400" y="2321488"/>
            <a:ext cx="5067300" cy="36602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3CAE7F30-C842-CF4A-A088-79F99786706E}"/>
              </a:ext>
            </a:extLst>
          </p:cNvPr>
          <p:cNvSpPr>
            <a:spLocks noGrp="1"/>
          </p:cNvSpPr>
          <p:nvPr>
            <p:ph type="body" sz="quarter" idx="15"/>
          </p:nvPr>
        </p:nvSpPr>
        <p:spPr>
          <a:xfrm>
            <a:off x="6210300" y="990600"/>
            <a:ext cx="5067300" cy="49911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516863"/>
      </p:ext>
    </p:extLst>
  </p:cSld>
  <p:clrMapOvr>
    <a:masterClrMapping/>
  </p:clrMapOvr>
  <p:extLst>
    <p:ext uri="{DCECCB84-F9BA-43D5-87BE-67443E8EF086}">
      <p15:sldGuideLst xmlns:p15="http://schemas.microsoft.com/office/powerpoint/2012/main">
        <p15:guide id="1" pos="3840">
          <p15:clr>
            <a:srgbClr val="FBAE40"/>
          </p15:clr>
        </p15:guide>
        <p15:guide id="2" orient="horz" pos="624">
          <p15:clr>
            <a:srgbClr val="FBAE40"/>
          </p15:clr>
        </p15:guide>
        <p15:guide id="3" orient="horz" pos="3768">
          <p15:clr>
            <a:srgbClr val="FBAE40"/>
          </p15:clr>
        </p15:guide>
        <p15:guide id="4" pos="576">
          <p15:clr>
            <a:srgbClr val="FBAE40"/>
          </p15:clr>
        </p15:guide>
        <p15:guide id="5" pos="7104">
          <p15:clr>
            <a:srgbClr val="FBAE40"/>
          </p15:clr>
        </p15:guide>
        <p15:guide id="6" orient="horz" pos="2160">
          <p15:clr>
            <a:srgbClr val="FBAE40"/>
          </p15:clr>
        </p15:guide>
        <p15:guide id="7" pos="3912">
          <p15:clr>
            <a:srgbClr val="FBAE40"/>
          </p15:clr>
        </p15:guide>
        <p15:guide id="8" pos="376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Picture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6095987" y="995925"/>
            <a:ext cx="5181614" cy="1325563"/>
          </a:xfrm>
          <a:prstGeom prst="rect">
            <a:avLst/>
          </a:prstGeom>
        </p:spPr>
        <p:txBody>
          <a:bodyPr vert="horz" lIns="91440" tIns="45720" rIns="91440" bIns="45720" rtlCol="0" anchor="ctr">
            <a:normAutofit/>
          </a:bodyPr>
          <a:lstStyle/>
          <a:p>
            <a:r>
              <a:rPr lang="en-US" dirty="0"/>
              <a:t>Click to edit Master title style</a:t>
            </a:r>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914400" y="1639132"/>
            <a:ext cx="4125913" cy="3602037"/>
          </a:xfrm>
        </p:spPr>
        <p:txBody>
          <a:bodyPr/>
          <a:lstStyle/>
          <a:p>
            <a:endParaRPr lang="en-US" dirty="0"/>
          </a:p>
        </p:txBody>
      </p:sp>
      <p:sp>
        <p:nvSpPr>
          <p:cNvPr id="10" name="Text Placeholder 9">
            <a:extLst>
              <a:ext uri="{FF2B5EF4-FFF2-40B4-BE49-F238E27FC236}">
                <a16:creationId xmlns:a16="http://schemas.microsoft.com/office/drawing/2014/main" id="{195CEBD2-0FEB-494C-B4DA-0F12C8DBDCFF}"/>
              </a:ext>
            </a:extLst>
          </p:cNvPr>
          <p:cNvSpPr>
            <a:spLocks noGrp="1"/>
          </p:cNvSpPr>
          <p:nvPr>
            <p:ph type="body" sz="quarter" idx="14"/>
          </p:nvPr>
        </p:nvSpPr>
        <p:spPr>
          <a:xfrm>
            <a:off x="6096000" y="2320924"/>
            <a:ext cx="5181191" cy="3660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9074577"/>
      </p:ext>
    </p:extLst>
  </p:cSld>
  <p:clrMapOvr>
    <a:masterClrMapping/>
  </p:clrMapOvr>
  <p:extLst>
    <p:ext uri="{DCECCB84-F9BA-43D5-87BE-67443E8EF086}">
      <p15:sldGuideLst xmlns:p15="http://schemas.microsoft.com/office/powerpoint/2012/main">
        <p15:guide id="1" pos="3840">
          <p15:clr>
            <a:srgbClr val="FBAE40"/>
          </p15:clr>
        </p15:guide>
        <p15:guide id="2" orient="horz" pos="624">
          <p15:clr>
            <a:srgbClr val="FBAE40"/>
          </p15:clr>
        </p15:guide>
        <p15:guide id="3" orient="horz" pos="376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ist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225"/>
            <a:ext cx="11737124" cy="1325563"/>
          </a:xfrm>
          <a:prstGeom prst="rect">
            <a:avLst/>
          </a:prstGeom>
        </p:spPr>
        <p:txBody>
          <a:bodyPr vert="horz" lIns="91440" tIns="45720" rIns="91440" bIns="45720" rtlCol="0" anchor="ctr">
            <a:normAutofit/>
          </a:bodyPr>
          <a:lstStyle/>
          <a:p>
            <a:r>
              <a:rPr lang="en-US" dirty="0"/>
              <a:t>Click to edit Master title style</a:t>
            </a:r>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0" y="2317233"/>
            <a:ext cx="3048000" cy="2655284"/>
          </a:xfrm>
        </p:spPr>
        <p:txBody>
          <a:bodyPr/>
          <a:lstStyle/>
          <a:p>
            <a:endParaRPr lang="en-US" dirty="0"/>
          </a:p>
        </p:txBody>
      </p:sp>
      <p:sp>
        <p:nvSpPr>
          <p:cNvPr id="9" name="Picture Placeholder 7">
            <a:extLst>
              <a:ext uri="{FF2B5EF4-FFF2-40B4-BE49-F238E27FC236}">
                <a16:creationId xmlns:a16="http://schemas.microsoft.com/office/drawing/2014/main" id="{251EC56A-44F5-8945-A318-BDB83CC6B3FD}"/>
              </a:ext>
            </a:extLst>
          </p:cNvPr>
          <p:cNvSpPr>
            <a:spLocks noGrp="1"/>
          </p:cNvSpPr>
          <p:nvPr>
            <p:ph type="pic" sz="quarter" idx="14"/>
          </p:nvPr>
        </p:nvSpPr>
        <p:spPr>
          <a:xfrm>
            <a:off x="3063655" y="2317233"/>
            <a:ext cx="3048000" cy="2043357"/>
          </a:xfrm>
        </p:spPr>
        <p:txBody>
          <a:bodyPr/>
          <a:lstStyle/>
          <a:p>
            <a:endParaRPr lang="en-US" dirty="0"/>
          </a:p>
        </p:txBody>
      </p:sp>
      <p:sp>
        <p:nvSpPr>
          <p:cNvPr id="11" name="Picture Placeholder 7">
            <a:extLst>
              <a:ext uri="{FF2B5EF4-FFF2-40B4-BE49-F238E27FC236}">
                <a16:creationId xmlns:a16="http://schemas.microsoft.com/office/drawing/2014/main" id="{DD9CFB17-E937-3641-B73A-B2EFF9F66ECC}"/>
              </a:ext>
            </a:extLst>
          </p:cNvPr>
          <p:cNvSpPr>
            <a:spLocks noGrp="1"/>
          </p:cNvSpPr>
          <p:nvPr>
            <p:ph type="pic" sz="quarter" idx="15"/>
          </p:nvPr>
        </p:nvSpPr>
        <p:spPr>
          <a:xfrm>
            <a:off x="6127310" y="2317234"/>
            <a:ext cx="3048000" cy="2790007"/>
          </a:xfrm>
        </p:spPr>
        <p:txBody>
          <a:bodyPr/>
          <a:lstStyle/>
          <a:p>
            <a:endParaRPr lang="en-US" dirty="0"/>
          </a:p>
        </p:txBody>
      </p:sp>
      <p:sp>
        <p:nvSpPr>
          <p:cNvPr id="12" name="Picture Placeholder 7">
            <a:extLst>
              <a:ext uri="{FF2B5EF4-FFF2-40B4-BE49-F238E27FC236}">
                <a16:creationId xmlns:a16="http://schemas.microsoft.com/office/drawing/2014/main" id="{6B8C955F-BBCA-B741-8FC8-34038133B869}"/>
              </a:ext>
            </a:extLst>
          </p:cNvPr>
          <p:cNvSpPr>
            <a:spLocks noGrp="1"/>
          </p:cNvSpPr>
          <p:nvPr>
            <p:ph type="pic" sz="quarter" idx="16"/>
          </p:nvPr>
        </p:nvSpPr>
        <p:spPr>
          <a:xfrm>
            <a:off x="9190964" y="2317233"/>
            <a:ext cx="3001035" cy="1885485"/>
          </a:xfrm>
        </p:spPr>
        <p:txBody>
          <a:bodyPr/>
          <a:lstStyle/>
          <a:p>
            <a:endParaRPr lang="en-US" dirty="0"/>
          </a:p>
        </p:txBody>
      </p:sp>
      <p:sp>
        <p:nvSpPr>
          <p:cNvPr id="13" name="Picture Placeholder 7">
            <a:extLst>
              <a:ext uri="{FF2B5EF4-FFF2-40B4-BE49-F238E27FC236}">
                <a16:creationId xmlns:a16="http://schemas.microsoft.com/office/drawing/2014/main" id="{A8A8644B-9A3C-FF49-9887-837FE3470F3A}"/>
              </a:ext>
            </a:extLst>
          </p:cNvPr>
          <p:cNvSpPr>
            <a:spLocks noGrp="1"/>
          </p:cNvSpPr>
          <p:nvPr>
            <p:ph type="pic" sz="quarter" idx="17"/>
          </p:nvPr>
        </p:nvSpPr>
        <p:spPr>
          <a:xfrm>
            <a:off x="0" y="4979834"/>
            <a:ext cx="3048000" cy="1885485"/>
          </a:xfrm>
        </p:spPr>
        <p:txBody>
          <a:bodyPr/>
          <a:lstStyle/>
          <a:p>
            <a:endParaRPr lang="en-US" dirty="0"/>
          </a:p>
        </p:txBody>
      </p:sp>
      <p:sp>
        <p:nvSpPr>
          <p:cNvPr id="14" name="Picture Placeholder 7">
            <a:extLst>
              <a:ext uri="{FF2B5EF4-FFF2-40B4-BE49-F238E27FC236}">
                <a16:creationId xmlns:a16="http://schemas.microsoft.com/office/drawing/2014/main" id="{ACD93B97-6F0F-DD41-9BF9-7F590F5FF15C}"/>
              </a:ext>
            </a:extLst>
          </p:cNvPr>
          <p:cNvSpPr>
            <a:spLocks noGrp="1"/>
          </p:cNvSpPr>
          <p:nvPr>
            <p:ph type="pic" sz="quarter" idx="18"/>
          </p:nvPr>
        </p:nvSpPr>
        <p:spPr>
          <a:xfrm>
            <a:off x="3063655" y="4372166"/>
            <a:ext cx="3048000" cy="2497409"/>
          </a:xfrm>
        </p:spPr>
        <p:txBody>
          <a:bodyPr/>
          <a:lstStyle/>
          <a:p>
            <a:endParaRPr lang="en-US" dirty="0"/>
          </a:p>
        </p:txBody>
      </p:sp>
      <p:sp>
        <p:nvSpPr>
          <p:cNvPr id="15" name="Picture Placeholder 7">
            <a:extLst>
              <a:ext uri="{FF2B5EF4-FFF2-40B4-BE49-F238E27FC236}">
                <a16:creationId xmlns:a16="http://schemas.microsoft.com/office/drawing/2014/main" id="{202054F3-D230-8144-A52F-904E58784924}"/>
              </a:ext>
            </a:extLst>
          </p:cNvPr>
          <p:cNvSpPr>
            <a:spLocks noGrp="1"/>
          </p:cNvSpPr>
          <p:nvPr>
            <p:ph type="pic" sz="quarter" idx="19"/>
          </p:nvPr>
        </p:nvSpPr>
        <p:spPr>
          <a:xfrm>
            <a:off x="6127310" y="5107241"/>
            <a:ext cx="3048000" cy="1750759"/>
          </a:xfrm>
        </p:spPr>
        <p:txBody>
          <a:bodyPr/>
          <a:lstStyle/>
          <a:p>
            <a:endParaRPr lang="en-US" dirty="0"/>
          </a:p>
        </p:txBody>
      </p:sp>
      <p:sp>
        <p:nvSpPr>
          <p:cNvPr id="16" name="Picture Placeholder 7">
            <a:extLst>
              <a:ext uri="{FF2B5EF4-FFF2-40B4-BE49-F238E27FC236}">
                <a16:creationId xmlns:a16="http://schemas.microsoft.com/office/drawing/2014/main" id="{7C1E871A-F2C1-BE48-9B60-E61EB9B7F3E2}"/>
              </a:ext>
            </a:extLst>
          </p:cNvPr>
          <p:cNvSpPr>
            <a:spLocks noGrp="1"/>
          </p:cNvSpPr>
          <p:nvPr>
            <p:ph type="pic" sz="quarter" idx="20"/>
          </p:nvPr>
        </p:nvSpPr>
        <p:spPr>
          <a:xfrm>
            <a:off x="9190964" y="4202718"/>
            <a:ext cx="3001035" cy="2651029"/>
          </a:xfrm>
        </p:spPr>
        <p:txBody>
          <a:bodyPr/>
          <a:lstStyle/>
          <a:p>
            <a:endParaRPr lang="en-US" dirty="0"/>
          </a:p>
        </p:txBody>
      </p:sp>
      <p:sp>
        <p:nvSpPr>
          <p:cNvPr id="17" name="Slide Number Placeholder 5">
            <a:extLst>
              <a:ext uri="{FF2B5EF4-FFF2-40B4-BE49-F238E27FC236}">
                <a16:creationId xmlns:a16="http://schemas.microsoft.com/office/drawing/2014/main" id="{91EFF97A-7B0A-F140-9D9E-E230F8FCCB08}"/>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Tree>
    <p:extLst>
      <p:ext uri="{BB962C8B-B14F-4D97-AF65-F5344CB8AC3E}">
        <p14:creationId xmlns:p14="http://schemas.microsoft.com/office/powerpoint/2010/main" val="1673367450"/>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ist Content 2">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225"/>
            <a:ext cx="11737124" cy="1325563"/>
          </a:xfrm>
          <a:prstGeom prst="rect">
            <a:avLst/>
          </a:prstGeom>
        </p:spPr>
        <p:txBody>
          <a:bodyPr vert="horz" lIns="91440" tIns="45720" rIns="91440" bIns="45720" rtlCol="0" anchor="ctr">
            <a:normAutofit/>
          </a:bodyPr>
          <a:lstStyle/>
          <a:p>
            <a:r>
              <a:rPr lang="en-US" dirty="0"/>
              <a:t>Click to edit Master title style</a:t>
            </a:r>
          </a:p>
        </p:txBody>
      </p:sp>
      <p:sp>
        <p:nvSpPr>
          <p:cNvPr id="8" name="Picture Placeholder 7">
            <a:extLst>
              <a:ext uri="{FF2B5EF4-FFF2-40B4-BE49-F238E27FC236}">
                <a16:creationId xmlns:a16="http://schemas.microsoft.com/office/drawing/2014/main" id="{71438DEC-CA78-8B4A-BDF7-827EEAA38421}"/>
              </a:ext>
            </a:extLst>
          </p:cNvPr>
          <p:cNvSpPr>
            <a:spLocks noGrp="1"/>
          </p:cNvSpPr>
          <p:nvPr>
            <p:ph type="pic" sz="quarter" idx="13"/>
          </p:nvPr>
        </p:nvSpPr>
        <p:spPr>
          <a:xfrm>
            <a:off x="445732" y="2317233"/>
            <a:ext cx="2821724" cy="1815855"/>
          </a:xfrm>
        </p:spPr>
        <p:txBody>
          <a:bodyPr/>
          <a:lstStyle/>
          <a:p>
            <a:endParaRPr lang="en-US" dirty="0"/>
          </a:p>
        </p:txBody>
      </p:sp>
      <p:sp>
        <p:nvSpPr>
          <p:cNvPr id="17" name="Slide Number Placeholder 5">
            <a:extLst>
              <a:ext uri="{FF2B5EF4-FFF2-40B4-BE49-F238E27FC236}">
                <a16:creationId xmlns:a16="http://schemas.microsoft.com/office/drawing/2014/main" id="{91EFF97A-7B0A-F140-9D9E-E230F8FCCB08}"/>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22" name="Picture Placeholder 7">
            <a:extLst>
              <a:ext uri="{FF2B5EF4-FFF2-40B4-BE49-F238E27FC236}">
                <a16:creationId xmlns:a16="http://schemas.microsoft.com/office/drawing/2014/main" id="{10804C30-6447-D246-9B3E-0A562DEF0724}"/>
              </a:ext>
            </a:extLst>
          </p:cNvPr>
          <p:cNvSpPr>
            <a:spLocks noGrp="1"/>
          </p:cNvSpPr>
          <p:nvPr>
            <p:ph type="pic" sz="quarter" idx="14"/>
          </p:nvPr>
        </p:nvSpPr>
        <p:spPr>
          <a:xfrm>
            <a:off x="445732" y="4133088"/>
            <a:ext cx="2821724" cy="1815855"/>
          </a:xfrm>
        </p:spPr>
        <p:txBody>
          <a:bodyPr/>
          <a:lstStyle/>
          <a:p>
            <a:endParaRPr lang="en-US" dirty="0"/>
          </a:p>
        </p:txBody>
      </p:sp>
      <p:sp>
        <p:nvSpPr>
          <p:cNvPr id="23" name="Picture Placeholder 7">
            <a:extLst>
              <a:ext uri="{FF2B5EF4-FFF2-40B4-BE49-F238E27FC236}">
                <a16:creationId xmlns:a16="http://schemas.microsoft.com/office/drawing/2014/main" id="{A5500335-4393-2143-961D-DF20B3D32C66}"/>
              </a:ext>
            </a:extLst>
          </p:cNvPr>
          <p:cNvSpPr>
            <a:spLocks noGrp="1"/>
          </p:cNvSpPr>
          <p:nvPr>
            <p:ph type="pic" sz="quarter" idx="15"/>
          </p:nvPr>
        </p:nvSpPr>
        <p:spPr>
          <a:xfrm>
            <a:off x="3274276" y="2317233"/>
            <a:ext cx="2821724" cy="1815855"/>
          </a:xfrm>
        </p:spPr>
        <p:txBody>
          <a:bodyPr/>
          <a:lstStyle/>
          <a:p>
            <a:endParaRPr lang="en-US" dirty="0"/>
          </a:p>
        </p:txBody>
      </p:sp>
      <p:sp>
        <p:nvSpPr>
          <p:cNvPr id="24" name="Picture Placeholder 7">
            <a:extLst>
              <a:ext uri="{FF2B5EF4-FFF2-40B4-BE49-F238E27FC236}">
                <a16:creationId xmlns:a16="http://schemas.microsoft.com/office/drawing/2014/main" id="{F79AEB88-2FD9-6445-B8C2-DA8C77E3A5F0}"/>
              </a:ext>
            </a:extLst>
          </p:cNvPr>
          <p:cNvSpPr>
            <a:spLocks noGrp="1"/>
          </p:cNvSpPr>
          <p:nvPr>
            <p:ph type="pic" sz="quarter" idx="16"/>
          </p:nvPr>
        </p:nvSpPr>
        <p:spPr>
          <a:xfrm>
            <a:off x="3274276" y="4133088"/>
            <a:ext cx="2821724" cy="1815855"/>
          </a:xfrm>
        </p:spPr>
        <p:txBody>
          <a:bodyPr/>
          <a:lstStyle/>
          <a:p>
            <a:endParaRPr lang="en-US" dirty="0"/>
          </a:p>
        </p:txBody>
      </p:sp>
      <p:sp>
        <p:nvSpPr>
          <p:cNvPr id="25" name="Picture Placeholder 7">
            <a:extLst>
              <a:ext uri="{FF2B5EF4-FFF2-40B4-BE49-F238E27FC236}">
                <a16:creationId xmlns:a16="http://schemas.microsoft.com/office/drawing/2014/main" id="{ECAC9907-5044-5947-A479-560EB05A8CB5}"/>
              </a:ext>
            </a:extLst>
          </p:cNvPr>
          <p:cNvSpPr>
            <a:spLocks noGrp="1"/>
          </p:cNvSpPr>
          <p:nvPr>
            <p:ph type="pic" sz="quarter" idx="17"/>
          </p:nvPr>
        </p:nvSpPr>
        <p:spPr>
          <a:xfrm>
            <a:off x="6102820" y="2317233"/>
            <a:ext cx="2821724" cy="1815855"/>
          </a:xfrm>
        </p:spPr>
        <p:txBody>
          <a:bodyPr/>
          <a:lstStyle/>
          <a:p>
            <a:endParaRPr lang="en-US" dirty="0"/>
          </a:p>
        </p:txBody>
      </p:sp>
      <p:sp>
        <p:nvSpPr>
          <p:cNvPr id="26" name="Picture Placeholder 7">
            <a:extLst>
              <a:ext uri="{FF2B5EF4-FFF2-40B4-BE49-F238E27FC236}">
                <a16:creationId xmlns:a16="http://schemas.microsoft.com/office/drawing/2014/main" id="{90CC98A1-8377-DA43-9DEB-2AEDA45E5836}"/>
              </a:ext>
            </a:extLst>
          </p:cNvPr>
          <p:cNvSpPr>
            <a:spLocks noGrp="1"/>
          </p:cNvSpPr>
          <p:nvPr>
            <p:ph type="pic" sz="quarter" idx="18"/>
          </p:nvPr>
        </p:nvSpPr>
        <p:spPr>
          <a:xfrm>
            <a:off x="6102820" y="4133088"/>
            <a:ext cx="2821724" cy="1815855"/>
          </a:xfrm>
        </p:spPr>
        <p:txBody>
          <a:bodyPr/>
          <a:lstStyle/>
          <a:p>
            <a:endParaRPr lang="en-US" dirty="0"/>
          </a:p>
        </p:txBody>
      </p:sp>
      <p:sp>
        <p:nvSpPr>
          <p:cNvPr id="27" name="Picture Placeholder 7">
            <a:extLst>
              <a:ext uri="{FF2B5EF4-FFF2-40B4-BE49-F238E27FC236}">
                <a16:creationId xmlns:a16="http://schemas.microsoft.com/office/drawing/2014/main" id="{3044E8DE-878A-3A41-A8A0-731CAC632F70}"/>
              </a:ext>
            </a:extLst>
          </p:cNvPr>
          <p:cNvSpPr>
            <a:spLocks noGrp="1"/>
          </p:cNvSpPr>
          <p:nvPr>
            <p:ph type="pic" sz="quarter" idx="19"/>
          </p:nvPr>
        </p:nvSpPr>
        <p:spPr>
          <a:xfrm>
            <a:off x="8931364" y="2317233"/>
            <a:ext cx="2821724" cy="1815855"/>
          </a:xfrm>
        </p:spPr>
        <p:txBody>
          <a:bodyPr/>
          <a:lstStyle/>
          <a:p>
            <a:endParaRPr lang="en-US" dirty="0"/>
          </a:p>
        </p:txBody>
      </p:sp>
      <p:sp>
        <p:nvSpPr>
          <p:cNvPr id="28" name="Picture Placeholder 7">
            <a:extLst>
              <a:ext uri="{FF2B5EF4-FFF2-40B4-BE49-F238E27FC236}">
                <a16:creationId xmlns:a16="http://schemas.microsoft.com/office/drawing/2014/main" id="{C9B7CEB9-59B4-8643-84D4-C777EF9D6A41}"/>
              </a:ext>
            </a:extLst>
          </p:cNvPr>
          <p:cNvSpPr>
            <a:spLocks noGrp="1"/>
          </p:cNvSpPr>
          <p:nvPr>
            <p:ph type="pic" sz="quarter" idx="20"/>
          </p:nvPr>
        </p:nvSpPr>
        <p:spPr>
          <a:xfrm>
            <a:off x="8931364" y="4133088"/>
            <a:ext cx="2821724" cy="1815855"/>
          </a:xfrm>
        </p:spPr>
        <p:txBody>
          <a:bodyPr/>
          <a:lstStyle/>
          <a:p>
            <a:endParaRPr lang="en-US" dirty="0"/>
          </a:p>
        </p:txBody>
      </p:sp>
    </p:spTree>
    <p:extLst>
      <p:ext uri="{BB962C8B-B14F-4D97-AF65-F5344CB8AC3E}">
        <p14:creationId xmlns:p14="http://schemas.microsoft.com/office/powerpoint/2010/main" val="2608535371"/>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Pictur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933"/>
            <a:ext cx="11737124"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Picture Placeholder 2">
            <a:extLst>
              <a:ext uri="{FF2B5EF4-FFF2-40B4-BE49-F238E27FC236}">
                <a16:creationId xmlns:a16="http://schemas.microsoft.com/office/drawing/2014/main" id="{CB700EF1-B7C6-A34C-B0BC-250CBBE9427E}"/>
              </a:ext>
            </a:extLst>
          </p:cNvPr>
          <p:cNvSpPr>
            <a:spLocks noGrp="1"/>
          </p:cNvSpPr>
          <p:nvPr>
            <p:ph type="pic" sz="quarter" idx="13"/>
          </p:nvPr>
        </p:nvSpPr>
        <p:spPr>
          <a:xfrm>
            <a:off x="227013" y="2320925"/>
            <a:ext cx="11736387" cy="3943350"/>
          </a:xfrm>
        </p:spPr>
        <p:txBody>
          <a:bodyPr/>
          <a:lstStyle/>
          <a:p>
            <a:endParaRPr lang="en-US" dirty="0"/>
          </a:p>
        </p:txBody>
      </p:sp>
    </p:spTree>
    <p:extLst>
      <p:ext uri="{BB962C8B-B14F-4D97-AF65-F5344CB8AC3E}">
        <p14:creationId xmlns:p14="http://schemas.microsoft.com/office/powerpoint/2010/main" val="1246848656"/>
      </p:ext>
    </p:extLst>
  </p:cSld>
  <p:clrMapOvr>
    <a:masterClrMapping/>
  </p:clrMapOvr>
  <p:extLst>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hart/Pictur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EC7F354-02EE-DE48-8B06-9672E946F5B6}"/>
              </a:ext>
            </a:extLst>
          </p:cNvPr>
          <p:cNvSpPr>
            <a:spLocks noGrp="1"/>
          </p:cNvSpPr>
          <p:nvPr>
            <p:ph type="sldNum" sz="quarter" idx="12"/>
          </p:nvPr>
        </p:nvSpPr>
        <p:spPr>
          <a:xfrm>
            <a:off x="228600" y="6264275"/>
            <a:ext cx="11734800" cy="365125"/>
          </a:xfrm>
        </p:spPr>
        <p:txBody>
          <a:bodyPr/>
          <a:lstStyle/>
          <a:p>
            <a:fld id="{2A49EF25-F2BE-2440-B658-DC38B9181A09}" type="slidenum">
              <a:rPr lang="en-US" smtClean="0"/>
              <a:t>‹#›</a:t>
            </a:fld>
            <a:endParaRPr lang="en-US" dirty="0"/>
          </a:p>
        </p:txBody>
      </p:sp>
      <p:sp>
        <p:nvSpPr>
          <p:cNvPr id="7" name="Title Placeholder 1">
            <a:extLst>
              <a:ext uri="{FF2B5EF4-FFF2-40B4-BE49-F238E27FC236}">
                <a16:creationId xmlns:a16="http://schemas.microsoft.com/office/drawing/2014/main" id="{96F5309A-1713-5743-A1B0-B46BBF726353}"/>
              </a:ext>
            </a:extLst>
          </p:cNvPr>
          <p:cNvSpPr>
            <a:spLocks noGrp="1"/>
          </p:cNvSpPr>
          <p:nvPr>
            <p:ph type="title"/>
          </p:nvPr>
        </p:nvSpPr>
        <p:spPr>
          <a:xfrm>
            <a:off x="226276" y="678933"/>
            <a:ext cx="11737124"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Text Placeholder 3">
            <a:extLst>
              <a:ext uri="{FF2B5EF4-FFF2-40B4-BE49-F238E27FC236}">
                <a16:creationId xmlns:a16="http://schemas.microsoft.com/office/drawing/2014/main" id="{0EFA1D67-8AAD-6C4B-982C-3E441FC0DE93}"/>
              </a:ext>
            </a:extLst>
          </p:cNvPr>
          <p:cNvSpPr>
            <a:spLocks noGrp="1"/>
          </p:cNvSpPr>
          <p:nvPr>
            <p:ph type="body" sz="quarter" idx="14"/>
          </p:nvPr>
        </p:nvSpPr>
        <p:spPr>
          <a:xfrm>
            <a:off x="227013" y="2004497"/>
            <a:ext cx="11736387" cy="425977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2181655"/>
      </p:ext>
    </p:extLst>
  </p:cSld>
  <p:clrMapOvr>
    <a:masterClrMapping/>
  </p:clrMapOvr>
  <p:extLst mod="1">
    <p:ext uri="{DCECCB84-F9BA-43D5-87BE-67443E8EF086}">
      <p15:sldGuideLst xmlns:p15="http://schemas.microsoft.com/office/powerpoint/2012/main">
        <p15:guide id="1" pos="7680">
          <p15:clr>
            <a:srgbClr val="FBAE40"/>
          </p15:clr>
        </p15:guide>
        <p15:guide id="2" orient="horz" pos="624">
          <p15:clr>
            <a:srgbClr val="FBAE40"/>
          </p15:clr>
        </p15:guide>
        <p15:guide id="3" orient="horz" pos="1608">
          <p15:clr>
            <a:srgbClr val="FBAE40"/>
          </p15:clr>
        </p15:guide>
        <p15:guide id="4"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55" indent="0" algn="ctr">
              <a:buNone/>
              <a:defRPr>
                <a:solidFill>
                  <a:schemeClr val="tx1">
                    <a:tint val="75000"/>
                  </a:schemeClr>
                </a:solidFill>
              </a:defRPr>
            </a:lvl2pPr>
            <a:lvl3pPr marL="914309" indent="0" algn="ctr">
              <a:buNone/>
              <a:defRPr>
                <a:solidFill>
                  <a:schemeClr val="tx1">
                    <a:tint val="75000"/>
                  </a:schemeClr>
                </a:solidFill>
              </a:defRPr>
            </a:lvl3pPr>
            <a:lvl4pPr marL="1371464" indent="0" algn="ctr">
              <a:buNone/>
              <a:defRPr>
                <a:solidFill>
                  <a:schemeClr val="tx1">
                    <a:tint val="75000"/>
                  </a:schemeClr>
                </a:solidFill>
              </a:defRPr>
            </a:lvl4pPr>
            <a:lvl5pPr marL="1828618" indent="0" algn="ctr">
              <a:buNone/>
              <a:defRPr>
                <a:solidFill>
                  <a:schemeClr val="tx1">
                    <a:tint val="75000"/>
                  </a:schemeClr>
                </a:solidFill>
              </a:defRPr>
            </a:lvl5pPr>
            <a:lvl6pPr marL="2285774"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en-US"/>
              <a:t>Click to edit Master subtitle style</a:t>
            </a:r>
          </a:p>
        </p:txBody>
      </p:sp>
      <p:sp>
        <p:nvSpPr>
          <p:cNvPr id="7" name="Title 6">
            <a:extLst>
              <a:ext uri="{FF2B5EF4-FFF2-40B4-BE49-F238E27FC236}">
                <a16:creationId xmlns:a16="http://schemas.microsoft.com/office/drawing/2014/main" id="{3DD6432D-81FB-874A-944D-C9A0F7159F46}"/>
              </a:ext>
            </a:extLst>
          </p:cNvPr>
          <p:cNvSpPr>
            <a:spLocks noGrp="1"/>
          </p:cNvSpPr>
          <p:nvPr>
            <p:ph type="title"/>
          </p:nvPr>
        </p:nvSpPr>
        <p:spPr/>
        <p:txBody>
          <a:bodyPr/>
          <a:lstStyle/>
          <a:p>
            <a:r>
              <a:rPr lang="en-US"/>
              <a:t>Click to edit Master title style</a:t>
            </a:r>
          </a:p>
        </p:txBody>
      </p:sp>
      <p:sp>
        <p:nvSpPr>
          <p:cNvPr id="11" name="Date Placeholder 10">
            <a:extLst>
              <a:ext uri="{FF2B5EF4-FFF2-40B4-BE49-F238E27FC236}">
                <a16:creationId xmlns:a16="http://schemas.microsoft.com/office/drawing/2014/main" id="{568F5971-3D14-9F41-924D-FF1A593C617A}"/>
              </a:ext>
            </a:extLst>
          </p:cNvPr>
          <p:cNvSpPr>
            <a:spLocks noGrp="1"/>
          </p:cNvSpPr>
          <p:nvPr>
            <p:ph type="dt" sz="half" idx="10"/>
          </p:nvPr>
        </p:nvSpPr>
        <p:spPr/>
        <p:txBody>
          <a:bodyPr/>
          <a:lstStyle/>
          <a:p>
            <a:endParaRPr lang="en-US" dirty="0"/>
          </a:p>
        </p:txBody>
      </p:sp>
      <p:sp>
        <p:nvSpPr>
          <p:cNvPr id="12" name="Footer Placeholder 11">
            <a:extLst>
              <a:ext uri="{FF2B5EF4-FFF2-40B4-BE49-F238E27FC236}">
                <a16:creationId xmlns:a16="http://schemas.microsoft.com/office/drawing/2014/main" id="{B80605CF-DBE7-2044-8AFD-5C615ED7C84B}"/>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12660B45-C0D0-3E4A-8435-E9AE45356FD6}"/>
              </a:ext>
            </a:extLst>
          </p:cNvPr>
          <p:cNvSpPr>
            <a:spLocks noGrp="1"/>
          </p:cNvSpPr>
          <p:nvPr>
            <p:ph type="sldNum" sz="quarter" idx="12"/>
          </p:nvPr>
        </p:nvSpPr>
        <p:spPr/>
        <p:txBody>
          <a:bodyPr/>
          <a:lstStyle/>
          <a:p>
            <a:fld id="{8B7518DB-339E-CE4A-B908-C7C7266BBFF9}" type="slidenum">
              <a:rPr lang="en-US" smtClean="0"/>
              <a:t>‹#›</a:t>
            </a:fld>
            <a:endParaRPr lang="en-US" dirty="0"/>
          </a:p>
        </p:txBody>
      </p:sp>
    </p:spTree>
    <p:extLst>
      <p:ext uri="{BB962C8B-B14F-4D97-AF65-F5344CB8AC3E}">
        <p14:creationId xmlns:p14="http://schemas.microsoft.com/office/powerpoint/2010/main" val="1356003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5.sv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3.png"/><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92014-E0BA-0841-90D7-199BAD5AEAB4}"/>
              </a:ext>
            </a:extLst>
          </p:cNvPr>
          <p:cNvSpPr>
            <a:spLocks noGrp="1"/>
          </p:cNvSpPr>
          <p:nvPr>
            <p:ph type="title"/>
          </p:nvPr>
        </p:nvSpPr>
        <p:spPr>
          <a:xfrm>
            <a:off x="914400" y="995925"/>
            <a:ext cx="103632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13974D8-3F39-7C46-BE74-E348C94B4FA6}"/>
              </a:ext>
            </a:extLst>
          </p:cNvPr>
          <p:cNvSpPr>
            <a:spLocks noGrp="1"/>
          </p:cNvSpPr>
          <p:nvPr>
            <p:ph type="body" idx="1"/>
          </p:nvPr>
        </p:nvSpPr>
        <p:spPr>
          <a:xfrm>
            <a:off x="914400" y="2321488"/>
            <a:ext cx="10363200" cy="38554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5947381-7AD6-1047-AE5F-8D7A6D0CECC9}"/>
              </a:ext>
            </a:extLst>
          </p:cNvPr>
          <p:cNvSpPr>
            <a:spLocks noGrp="1"/>
          </p:cNvSpPr>
          <p:nvPr>
            <p:ph type="sldNum" sz="quarter" idx="4"/>
          </p:nvPr>
        </p:nvSpPr>
        <p:spPr>
          <a:xfrm>
            <a:off x="9220200" y="6264275"/>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Book Antiqua" panose="02040602050305030304" pitchFamily="18" charset="0"/>
              </a:defRPr>
            </a:lvl1pPr>
          </a:lstStyle>
          <a:p>
            <a:fld id="{2A49EF25-F2BE-2440-B658-DC38B9181A09}" type="slidenum">
              <a:rPr lang="en-US" smtClean="0"/>
              <a:pPr/>
              <a:t>‹#›</a:t>
            </a:fld>
            <a:endParaRPr lang="en-US" dirty="0"/>
          </a:p>
        </p:txBody>
      </p:sp>
      <p:grpSp>
        <p:nvGrpSpPr>
          <p:cNvPr id="18" name="Group 17">
            <a:extLst>
              <a:ext uri="{FF2B5EF4-FFF2-40B4-BE49-F238E27FC236}">
                <a16:creationId xmlns:a16="http://schemas.microsoft.com/office/drawing/2014/main" id="{143F8CBC-A38A-7845-A3AC-803C5338BAED}"/>
              </a:ext>
            </a:extLst>
          </p:cNvPr>
          <p:cNvGrpSpPr/>
          <p:nvPr userDrawn="1"/>
        </p:nvGrpSpPr>
        <p:grpSpPr>
          <a:xfrm>
            <a:off x="0" y="-839399"/>
            <a:ext cx="12192000" cy="2404885"/>
            <a:chOff x="0" y="-839398"/>
            <a:chExt cx="12192000" cy="2404885"/>
          </a:xfrm>
        </p:grpSpPr>
        <p:pic>
          <p:nvPicPr>
            <p:cNvPr id="17" name="Graphic 16">
              <a:extLst>
                <a:ext uri="{FF2B5EF4-FFF2-40B4-BE49-F238E27FC236}">
                  <a16:creationId xmlns:a16="http://schemas.microsoft.com/office/drawing/2014/main" id="{04311BDD-E6B8-2645-AB0F-1D60A8E1E9EF}"/>
                </a:ext>
              </a:extLst>
            </p:cNvPr>
            <p:cNvPicPr>
              <a:picLocks noChangeAspect="1"/>
            </p:cNvPicPr>
            <p:nvPr userDrawn="1"/>
          </p:nvPicPr>
          <p:blipFill rotWithShape="1">
            <a:blip r:embed="rId15" cstate="email">
              <a:extLst>
                <a:ext uri="{28A0092B-C50C-407E-A947-70E740481C1C}">
                  <a14:useLocalDpi xmlns:a14="http://schemas.microsoft.com/office/drawing/2010/main"/>
                </a:ext>
                <a:ext uri="{96DAC541-7B7A-43D3-8B79-37D633B846F1}">
                  <asvg:svgBlip xmlns="" xmlns:asvg="http://schemas.microsoft.com/office/drawing/2016/SVG/main" r:embed="rId16"/>
                </a:ext>
              </a:extLst>
            </a:blip>
            <a:srcRect l="10605" r="20296"/>
            <a:stretch/>
          </p:blipFill>
          <p:spPr>
            <a:xfrm>
              <a:off x="4618893" y="-839398"/>
              <a:ext cx="2954215" cy="2404885"/>
            </a:xfrm>
            <a:prstGeom prst="rect">
              <a:avLst/>
            </a:prstGeom>
          </p:spPr>
        </p:pic>
        <p:sp>
          <p:nvSpPr>
            <p:cNvPr id="14" name="Rectangle 13">
              <a:extLst>
                <a:ext uri="{FF2B5EF4-FFF2-40B4-BE49-F238E27FC236}">
                  <a16:creationId xmlns:a16="http://schemas.microsoft.com/office/drawing/2014/main" id="{53B6B323-9A0D-7244-8890-C625AD4EF1A4}"/>
                </a:ext>
              </a:extLst>
            </p:cNvPr>
            <p:cNvSpPr/>
            <p:nvPr userDrawn="1"/>
          </p:nvSpPr>
          <p:spPr>
            <a:xfrm>
              <a:off x="0" y="0"/>
              <a:ext cx="12192000" cy="45719"/>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591481F1-82B5-6647-A451-610E12033490}"/>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5442065" y="229075"/>
            <a:ext cx="1307870" cy="267938"/>
          </a:xfrm>
          <a:prstGeom prst="rect">
            <a:avLst/>
          </a:prstGeom>
        </p:spPr>
      </p:pic>
    </p:spTree>
    <p:extLst>
      <p:ext uri="{BB962C8B-B14F-4D97-AF65-F5344CB8AC3E}">
        <p14:creationId xmlns:p14="http://schemas.microsoft.com/office/powerpoint/2010/main" val="223965379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71" r:id="rId3"/>
    <p:sldLayoutId id="2147483659" r:id="rId4"/>
    <p:sldLayoutId id="2147483660" r:id="rId5"/>
    <p:sldLayoutId id="2147483682" r:id="rId6"/>
    <p:sldLayoutId id="2147483662" r:id="rId7"/>
    <p:sldLayoutId id="2147483686" r:id="rId8"/>
    <p:sldLayoutId id="2147483672" r:id="rId9"/>
    <p:sldLayoutId id="2147483684" r:id="rId10"/>
    <p:sldLayoutId id="2147483685" r:id="rId11"/>
    <p:sldLayoutId id="2147483687" r:id="rId12"/>
    <p:sldLayoutId id="2147483688" r:id="rId13"/>
  </p:sldLayoutIdLst>
  <p:hf hdr="0" dt="0"/>
  <p:txStyles>
    <p:titleStyle>
      <a:lvl1pPr algn="l" defTabSz="914400" rtl="0" eaLnBrk="1" latinLnBrk="0" hangingPunct="1">
        <a:lnSpc>
          <a:spcPct val="90000"/>
        </a:lnSpc>
        <a:spcBef>
          <a:spcPct val="0"/>
        </a:spcBef>
        <a:buNone/>
        <a:defRPr sz="4200" b="1" i="0" kern="1200">
          <a:solidFill>
            <a:schemeClr val="tx1"/>
          </a:solidFill>
          <a:latin typeface="Book Antiqua" panose="020406020503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4" userDrawn="1">
          <p15:clr>
            <a:srgbClr val="F26B43"/>
          </p15:clr>
        </p15:guide>
        <p15:guide id="2" pos="144" userDrawn="1">
          <p15:clr>
            <a:srgbClr val="F26B43"/>
          </p15:clr>
        </p15:guide>
        <p15:guide id="3" orient="horz" pos="4176" userDrawn="1">
          <p15:clr>
            <a:srgbClr val="F26B43"/>
          </p15:clr>
        </p15:guide>
        <p15:guide id="4" pos="7536" userDrawn="1">
          <p15:clr>
            <a:srgbClr val="F26B43"/>
          </p15:clr>
        </p15:guide>
        <p15:guide id="5" orient="horz" pos="2160" userDrawn="1">
          <p15:clr>
            <a:srgbClr val="F26B43"/>
          </p15:clr>
        </p15:guide>
        <p15:guide id="6" pos="3840" userDrawn="1">
          <p15:clr>
            <a:srgbClr val="F26B43"/>
          </p15:clr>
        </p15:guide>
        <p15:guide id="7" pos="1920" userDrawn="1">
          <p15:clr>
            <a:srgbClr val="F26B43"/>
          </p15:clr>
        </p15:guide>
        <p15:guide id="8" pos="5760" userDrawn="1">
          <p15:clr>
            <a:srgbClr val="F26B43"/>
          </p15:clr>
        </p15:guide>
        <p15:guide id="9" pos="7104" userDrawn="1">
          <p15:clr>
            <a:srgbClr val="F26B43"/>
          </p15:clr>
        </p15:guide>
        <p15:guide id="10" pos="5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D212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92014-E0BA-0841-90D7-199BAD5AEAB4}"/>
              </a:ext>
            </a:extLst>
          </p:cNvPr>
          <p:cNvSpPr>
            <a:spLocks noGrp="1"/>
          </p:cNvSpPr>
          <p:nvPr>
            <p:ph type="title"/>
          </p:nvPr>
        </p:nvSpPr>
        <p:spPr>
          <a:xfrm>
            <a:off x="914400" y="995925"/>
            <a:ext cx="10363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13974D8-3F39-7C46-BE74-E348C94B4FA6}"/>
              </a:ext>
            </a:extLst>
          </p:cNvPr>
          <p:cNvSpPr>
            <a:spLocks noGrp="1"/>
          </p:cNvSpPr>
          <p:nvPr>
            <p:ph type="body" idx="1"/>
          </p:nvPr>
        </p:nvSpPr>
        <p:spPr>
          <a:xfrm>
            <a:off x="914400" y="2321488"/>
            <a:ext cx="10363200" cy="38554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D5947381-7AD6-1047-AE5F-8D7A6D0CECC9}"/>
              </a:ext>
            </a:extLst>
          </p:cNvPr>
          <p:cNvSpPr>
            <a:spLocks noGrp="1"/>
          </p:cNvSpPr>
          <p:nvPr>
            <p:ph type="sldNum" sz="quarter" idx="4"/>
          </p:nvPr>
        </p:nvSpPr>
        <p:spPr>
          <a:xfrm>
            <a:off x="9220200" y="6264275"/>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Book Antiqua" panose="02040602050305030304" pitchFamily="18" charset="0"/>
              </a:defRPr>
            </a:lvl1pPr>
          </a:lstStyle>
          <a:p>
            <a:fld id="{2A49EF25-F2BE-2440-B658-DC38B9181A09}" type="slidenum">
              <a:rPr lang="en-US" smtClean="0"/>
              <a:pPr/>
              <a:t>‹#›</a:t>
            </a:fld>
            <a:endParaRPr lang="en-US" dirty="0"/>
          </a:p>
        </p:txBody>
      </p:sp>
      <p:grpSp>
        <p:nvGrpSpPr>
          <p:cNvPr id="18" name="Group 17">
            <a:extLst>
              <a:ext uri="{FF2B5EF4-FFF2-40B4-BE49-F238E27FC236}">
                <a16:creationId xmlns:a16="http://schemas.microsoft.com/office/drawing/2014/main" id="{143F8CBC-A38A-7845-A3AC-803C5338BAED}"/>
              </a:ext>
            </a:extLst>
          </p:cNvPr>
          <p:cNvGrpSpPr/>
          <p:nvPr userDrawn="1"/>
        </p:nvGrpSpPr>
        <p:grpSpPr>
          <a:xfrm>
            <a:off x="0" y="-839398"/>
            <a:ext cx="12192000" cy="2404885"/>
            <a:chOff x="0" y="-839398"/>
            <a:chExt cx="12192000" cy="2404885"/>
          </a:xfrm>
          <a:solidFill>
            <a:schemeClr val="bg1"/>
          </a:solidFill>
        </p:grpSpPr>
        <p:pic>
          <p:nvPicPr>
            <p:cNvPr id="17" name="Graphic 16">
              <a:extLst>
                <a:ext uri="{FF2B5EF4-FFF2-40B4-BE49-F238E27FC236}">
                  <a16:creationId xmlns:a16="http://schemas.microsoft.com/office/drawing/2014/main" id="{04311BDD-E6B8-2645-AB0F-1D60A8E1E9EF}"/>
                </a:ext>
              </a:extLst>
            </p:cNvPr>
            <p:cNvPicPr>
              <a:picLocks noChangeAspect="1"/>
            </p:cNvPicPr>
            <p:nvPr userDrawn="1"/>
          </p:nvPicPr>
          <p:blipFill rotWithShape="1">
            <a:blip r:embed="rId11" cstate="email">
              <a:extLst>
                <a:ext uri="{28A0092B-C50C-407E-A947-70E740481C1C}">
                  <a14:useLocalDpi xmlns:a14="http://schemas.microsoft.com/office/drawing/2010/main"/>
                </a:ext>
                <a:ext uri="{96DAC541-7B7A-43D3-8B79-37D633B846F1}">
                  <asvg:svgBlip xmlns="" xmlns:asvg="http://schemas.microsoft.com/office/drawing/2016/SVG/main" r:embed="rId12"/>
                </a:ext>
              </a:extLst>
            </a:blip>
            <a:srcRect l="10605" r="20296"/>
            <a:stretch/>
          </p:blipFill>
          <p:spPr>
            <a:xfrm>
              <a:off x="4618893" y="-839398"/>
              <a:ext cx="2954215" cy="2404885"/>
            </a:xfrm>
            <a:prstGeom prst="rect">
              <a:avLst/>
            </a:prstGeom>
          </p:spPr>
        </p:pic>
        <p:sp>
          <p:nvSpPr>
            <p:cNvPr id="14" name="Rectangle 13">
              <a:extLst>
                <a:ext uri="{FF2B5EF4-FFF2-40B4-BE49-F238E27FC236}">
                  <a16:creationId xmlns:a16="http://schemas.microsoft.com/office/drawing/2014/main" id="{53B6B323-9A0D-7244-8890-C625AD4EF1A4}"/>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18012E95-4A63-0E47-82B3-AD2ECF810F0B}"/>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spTree>
    <p:extLst>
      <p:ext uri="{BB962C8B-B14F-4D97-AF65-F5344CB8AC3E}">
        <p14:creationId xmlns:p14="http://schemas.microsoft.com/office/powerpoint/2010/main" val="14686452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83" r:id="rId6"/>
    <p:sldLayoutId id="2147483679" r:id="rId7"/>
    <p:sldLayoutId id="2147483680" r:id="rId8"/>
    <p:sldLayoutId id="2147483689" r:id="rId9"/>
  </p:sldLayoutIdLst>
  <p:hf hdr="0" dt="0"/>
  <p:txStyles>
    <p:titleStyle>
      <a:lvl1pPr algn="l" defTabSz="914400" rtl="0" eaLnBrk="1" latinLnBrk="0" hangingPunct="1">
        <a:lnSpc>
          <a:spcPct val="90000"/>
        </a:lnSpc>
        <a:spcBef>
          <a:spcPct val="0"/>
        </a:spcBef>
        <a:buNone/>
        <a:defRPr sz="4200" b="1" i="0" kern="1200">
          <a:solidFill>
            <a:schemeClr val="bg1"/>
          </a:solidFill>
          <a:latin typeface="Book Antiqua" panose="0204060205030503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44">
          <p15:clr>
            <a:srgbClr val="F26B43"/>
          </p15:clr>
        </p15:guide>
        <p15:guide id="2" pos="144">
          <p15:clr>
            <a:srgbClr val="F26B43"/>
          </p15:clr>
        </p15:guide>
        <p15:guide id="3" orient="horz" pos="4176">
          <p15:clr>
            <a:srgbClr val="F26B43"/>
          </p15:clr>
        </p15:guide>
        <p15:guide id="4" pos="7536">
          <p15:clr>
            <a:srgbClr val="F26B43"/>
          </p15:clr>
        </p15:guide>
        <p15:guide id="5" orient="horz" pos="2160">
          <p15:clr>
            <a:srgbClr val="F26B43"/>
          </p15:clr>
        </p15:guide>
        <p15:guide id="6" pos="3840">
          <p15:clr>
            <a:srgbClr val="F26B43"/>
          </p15:clr>
        </p15:guide>
        <p15:guide id="7" pos="1920">
          <p15:clr>
            <a:srgbClr val="F26B43"/>
          </p15:clr>
        </p15:guide>
        <p15:guide id="8" pos="5760">
          <p15:clr>
            <a:srgbClr val="F26B43"/>
          </p15:clr>
        </p15:guide>
        <p15:guide id="9" pos="7104">
          <p15:clr>
            <a:srgbClr val="F26B43"/>
          </p15:clr>
        </p15:guide>
        <p15:guide id="10" pos="57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jpeg"/><Relationship Id="rId7"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2.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16.xml"/><Relationship Id="rId5" Type="http://schemas.openxmlformats.org/officeDocument/2006/relationships/chart" Target="../charts/chart9.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8" Type="http://schemas.openxmlformats.org/officeDocument/2006/relationships/hyperlink" Target="mailto:twingfield@webershandwick.com" TargetMode="External"/><Relationship Id="rId13" Type="http://schemas.openxmlformats.org/officeDocument/2006/relationships/hyperlink" Target="mailto:mrichards@krcresearch.com" TargetMode="External"/><Relationship Id="rId3" Type="http://schemas.openxmlformats.org/officeDocument/2006/relationships/hyperlink" Target="mailto:apolansky@webershandwick.com" TargetMode="External"/><Relationship Id="rId7" Type="http://schemas.openxmlformats.org/officeDocument/2006/relationships/hyperlink" Target="mailto:kbullinger@webershandwick.com" TargetMode="External"/><Relationship Id="rId12" Type="http://schemas.openxmlformats.org/officeDocument/2006/relationships/hyperlink" Target="mailto:lgaines-ross@webershandwick.com" TargetMode="External"/><Relationship Id="rId2" Type="http://schemas.openxmlformats.org/officeDocument/2006/relationships/hyperlink" Target="mailto:gheimann@webershandwick.com" TargetMode="External"/><Relationship Id="rId1" Type="http://schemas.openxmlformats.org/officeDocument/2006/relationships/slideLayout" Target="../slideLayouts/slideLayout22.xml"/><Relationship Id="rId6" Type="http://schemas.openxmlformats.org/officeDocument/2006/relationships/hyperlink" Target="mailto:mspring@webershandwick.com" TargetMode="External"/><Relationship Id="rId11" Type="http://schemas.openxmlformats.org/officeDocument/2006/relationships/hyperlink" Target="mailto:jtannenbaum@webershandwick.com" TargetMode="External"/><Relationship Id="rId5" Type="http://schemas.openxmlformats.org/officeDocument/2006/relationships/hyperlink" Target="mailto:sgavin@webershandwick.com" TargetMode="External"/><Relationship Id="rId10" Type="http://schemas.openxmlformats.org/officeDocument/2006/relationships/hyperlink" Target="mailto:ehill@webershandwick.com" TargetMode="External"/><Relationship Id="rId4" Type="http://schemas.openxmlformats.org/officeDocument/2006/relationships/hyperlink" Target="mailto:jleslie@webershandwick.com" TargetMode="External"/><Relationship Id="rId9" Type="http://schemas.openxmlformats.org/officeDocument/2006/relationships/hyperlink" Target="mailto:jharrison@webershandwic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638770B-2F2D-A844-8041-CE23D6FA3126}"/>
              </a:ext>
            </a:extLst>
          </p:cNvPr>
          <p:cNvPicPr>
            <a:picLocks noGrp="1" noChangeAspect="1"/>
          </p:cNvPicPr>
          <p:nvPr>
            <p:ph type="pic" sz="quarter" idx="13"/>
          </p:nvPr>
        </p:nvPicPr>
        <p:blipFill>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p:pic>
      <p:sp>
        <p:nvSpPr>
          <p:cNvPr id="6" name="Title 2">
            <a:extLst>
              <a:ext uri="{FF2B5EF4-FFF2-40B4-BE49-F238E27FC236}">
                <a16:creationId xmlns:a16="http://schemas.microsoft.com/office/drawing/2014/main" id="{9B5307B9-08F0-6F4E-8A7F-89747EB748E5}"/>
              </a:ext>
            </a:extLst>
          </p:cNvPr>
          <p:cNvSpPr>
            <a:spLocks noGrp="1"/>
          </p:cNvSpPr>
          <p:nvPr>
            <p:ph type="title"/>
          </p:nvPr>
        </p:nvSpPr>
        <p:spPr>
          <a:xfrm>
            <a:off x="246888" y="3337773"/>
            <a:ext cx="8688754" cy="1325563"/>
          </a:xfrm>
        </p:spPr>
        <p:txBody>
          <a:bodyPr>
            <a:normAutofit fontScale="90000"/>
          </a:bodyPr>
          <a:lstStyle/>
          <a:p>
            <a:r>
              <a:rPr lang="en-US" dirty="0">
                <a:solidFill>
                  <a:schemeClr val="bg1"/>
                </a:solidFill>
              </a:rPr>
              <a:t>Chief Diversity Officers Today: </a:t>
            </a:r>
            <a:br>
              <a:rPr lang="en-US" dirty="0">
                <a:solidFill>
                  <a:schemeClr val="bg1"/>
                </a:solidFill>
              </a:rPr>
            </a:br>
            <a:r>
              <a:rPr lang="en-US" dirty="0">
                <a:solidFill>
                  <a:schemeClr val="bg1"/>
                </a:solidFill>
              </a:rPr>
              <a:t>Paving the Way for </a:t>
            </a:r>
            <a:r>
              <a:rPr lang="en-US" dirty="0" smtClean="0">
                <a:solidFill>
                  <a:schemeClr val="bg1"/>
                </a:solidFill>
              </a:rPr>
              <a:t/>
            </a:r>
            <a:br>
              <a:rPr lang="en-US" dirty="0" smtClean="0">
                <a:solidFill>
                  <a:schemeClr val="bg1"/>
                </a:solidFill>
              </a:rPr>
            </a:br>
            <a:r>
              <a:rPr lang="en-US" dirty="0" smtClean="0">
                <a:solidFill>
                  <a:schemeClr val="bg1"/>
                </a:solidFill>
              </a:rPr>
              <a:t>Diversity </a:t>
            </a:r>
            <a:r>
              <a:rPr lang="en-US" dirty="0">
                <a:solidFill>
                  <a:schemeClr val="bg1"/>
                </a:solidFill>
              </a:rPr>
              <a:t>&amp; Inclusion Success</a:t>
            </a:r>
          </a:p>
        </p:txBody>
      </p:sp>
      <p:pic>
        <p:nvPicPr>
          <p:cNvPr id="17" name="Picture 16">
            <a:extLst>
              <a:ext uri="{FF2B5EF4-FFF2-40B4-BE49-F238E27FC236}">
                <a16:creationId xmlns:a16="http://schemas.microsoft.com/office/drawing/2014/main" id="{BA5AB285-004E-EE45-A0F4-5865E2EA258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6888" y="5443290"/>
            <a:ext cx="1818861" cy="997531"/>
          </a:xfrm>
          <a:prstGeom prst="rect">
            <a:avLst/>
          </a:prstGeom>
        </p:spPr>
      </p:pic>
      <p:pic>
        <p:nvPicPr>
          <p:cNvPr id="12" name="Picture 11">
            <a:extLst>
              <a:ext uri="{FF2B5EF4-FFF2-40B4-BE49-F238E27FC236}">
                <a16:creationId xmlns:a16="http://schemas.microsoft.com/office/drawing/2014/main" id="{9CCF3003-9F47-EF44-A5B6-5A1F81BA66D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43395" y="5720911"/>
            <a:ext cx="1738665" cy="371776"/>
          </a:xfrm>
          <a:prstGeom prst="rect">
            <a:avLst/>
          </a:prstGeom>
        </p:spPr>
      </p:pic>
      <p:pic>
        <p:nvPicPr>
          <p:cNvPr id="24" name="Picture 23">
            <a:extLst>
              <a:ext uri="{FF2B5EF4-FFF2-40B4-BE49-F238E27FC236}">
                <a16:creationId xmlns:a16="http://schemas.microsoft.com/office/drawing/2014/main" id="{24C92E26-1627-9C4B-B005-D386C0A6B4C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52518" y="5720911"/>
            <a:ext cx="1921567" cy="288235"/>
          </a:xfrm>
          <a:prstGeom prst="rect">
            <a:avLst/>
          </a:prstGeom>
        </p:spPr>
      </p:pic>
    </p:spTree>
    <p:extLst>
      <p:ext uri="{BB962C8B-B14F-4D97-AF65-F5344CB8AC3E}">
        <p14:creationId xmlns:p14="http://schemas.microsoft.com/office/powerpoint/2010/main" val="1938632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B5307B9-08F0-6F4E-8A7F-89747EB748E5}"/>
              </a:ext>
            </a:extLst>
          </p:cNvPr>
          <p:cNvSpPr>
            <a:spLocks noGrp="1"/>
          </p:cNvSpPr>
          <p:nvPr>
            <p:ph type="title"/>
          </p:nvPr>
        </p:nvSpPr>
        <p:spPr>
          <a:xfrm>
            <a:off x="914400" y="990599"/>
            <a:ext cx="10071557" cy="1365061"/>
          </a:xfrm>
        </p:spPr>
        <p:txBody>
          <a:bodyPr/>
          <a:lstStyle/>
          <a:p>
            <a:pPr defTabSz="1219048"/>
            <a:r>
              <a:rPr lang="en-US" sz="4400" dirty="0">
                <a:ea typeface="Always Montefiore" charset="0"/>
                <a:cs typeface="Always Montefiore" charset="0"/>
              </a:rPr>
              <a:t>Introduction</a:t>
            </a:r>
          </a:p>
        </p:txBody>
      </p:sp>
      <p:sp>
        <p:nvSpPr>
          <p:cNvPr id="7" name="Content Placeholder 3">
            <a:extLst>
              <a:ext uri="{FF2B5EF4-FFF2-40B4-BE49-F238E27FC236}">
                <a16:creationId xmlns:a16="http://schemas.microsoft.com/office/drawing/2014/main" id="{F766E9B9-59CF-EA4C-AD46-E2139CAAEEF1}"/>
              </a:ext>
            </a:extLst>
          </p:cNvPr>
          <p:cNvSpPr>
            <a:spLocks noGrp="1"/>
          </p:cNvSpPr>
          <p:nvPr>
            <p:ph type="body" sz="quarter" idx="14"/>
          </p:nvPr>
        </p:nvSpPr>
        <p:spPr>
          <a:xfrm>
            <a:off x="914399" y="2355660"/>
            <a:ext cx="10554790" cy="3626040"/>
          </a:xfrm>
        </p:spPr>
        <p:txBody>
          <a:bodyPr>
            <a:noAutofit/>
          </a:bodyPr>
          <a:lstStyle/>
          <a:p>
            <a:pPr marL="0" indent="0" defTabSz="1219170">
              <a:lnSpc>
                <a:spcPct val="100000"/>
              </a:lnSpc>
              <a:spcBef>
                <a:spcPts val="0"/>
              </a:spcBef>
              <a:buNone/>
            </a:pPr>
            <a:r>
              <a:rPr lang="en-US" sz="1600" dirty="0" smtClean="0"/>
              <a:t>As evidence </a:t>
            </a:r>
            <a:r>
              <a:rPr lang="en-US" sz="1600" dirty="0"/>
              <a:t>mounts of the positive contributions to company success from </a:t>
            </a:r>
            <a:r>
              <a:rPr lang="en-US" sz="1600" dirty="0" smtClean="0"/>
              <a:t>having diverse </a:t>
            </a:r>
            <a:r>
              <a:rPr lang="en-US" sz="1600" dirty="0"/>
              <a:t>workforces, there is </a:t>
            </a:r>
            <a:r>
              <a:rPr lang="en-US" sz="1600" dirty="0" smtClean="0"/>
              <a:t>also a </a:t>
            </a:r>
            <a:r>
              <a:rPr lang="en-US" sz="1600" dirty="0"/>
              <a:t>growing need for a leader to </a:t>
            </a:r>
            <a:r>
              <a:rPr lang="en-US" sz="1600" dirty="0" smtClean="0"/>
              <a:t>spearhead the </a:t>
            </a:r>
            <a:r>
              <a:rPr lang="en-US" sz="1600" dirty="0"/>
              <a:t>diversity and inclusion (D&amp;I) function and align that function with </a:t>
            </a:r>
            <a:r>
              <a:rPr lang="en-US" sz="1600" dirty="0" smtClean="0"/>
              <a:t>overall business </a:t>
            </a:r>
            <a:r>
              <a:rPr lang="en-US" sz="1600" dirty="0"/>
              <a:t>strategy.</a:t>
            </a:r>
          </a:p>
          <a:p>
            <a:pPr marL="0" indent="0" defTabSz="1219170">
              <a:lnSpc>
                <a:spcPct val="100000"/>
              </a:lnSpc>
              <a:spcBef>
                <a:spcPts val="0"/>
              </a:spcBef>
              <a:buNone/>
            </a:pPr>
            <a:endParaRPr lang="en-US" sz="1600" dirty="0" smtClean="0"/>
          </a:p>
          <a:p>
            <a:pPr marL="0" indent="0" defTabSz="1219170">
              <a:lnSpc>
                <a:spcPct val="100000"/>
              </a:lnSpc>
              <a:spcBef>
                <a:spcPts val="0"/>
              </a:spcBef>
              <a:buNone/>
            </a:pPr>
            <a:r>
              <a:rPr lang="en-US" sz="1600" dirty="0" smtClean="0"/>
              <a:t>Upon finding relatively </a:t>
            </a:r>
            <a:r>
              <a:rPr lang="en-US" sz="1600" dirty="0"/>
              <a:t>scant publicly available information about </a:t>
            </a:r>
            <a:r>
              <a:rPr lang="en-US" sz="1600" dirty="0" smtClean="0"/>
              <a:t>this increasing </a:t>
            </a:r>
            <a:r>
              <a:rPr lang="en-US" sz="1600" dirty="0"/>
              <a:t>corporate </a:t>
            </a:r>
            <a:r>
              <a:rPr lang="en-US" sz="1600" dirty="0" smtClean="0"/>
              <a:t>role </a:t>
            </a:r>
            <a:r>
              <a:rPr lang="en-US" sz="1600" dirty="0"/>
              <a:t>and, in particular, the position of the senior-most D&amp;I </a:t>
            </a:r>
            <a:r>
              <a:rPr lang="en-US" sz="1600" dirty="0" smtClean="0"/>
              <a:t>officer in </a:t>
            </a:r>
            <a:r>
              <a:rPr lang="en-US" sz="1600" dirty="0"/>
              <a:t>a company, often titled Chief Diversity Officer (CDO</a:t>
            </a:r>
            <a:r>
              <a:rPr lang="en-US" sz="1600" dirty="0" smtClean="0"/>
              <a:t>), we </a:t>
            </a:r>
            <a:r>
              <a:rPr lang="en-US" sz="1600" dirty="0"/>
              <a:t>decided to conduct our </a:t>
            </a:r>
            <a:r>
              <a:rPr lang="en-US" sz="1600" dirty="0" smtClean="0"/>
              <a:t>own research </a:t>
            </a:r>
            <a:r>
              <a:rPr lang="en-US" sz="1600" dirty="0"/>
              <a:t>among D&amp;I professionals to fill this void. The result is the following report</a:t>
            </a:r>
            <a:r>
              <a:rPr lang="en-US" sz="1600" dirty="0" smtClean="0"/>
              <a:t>, </a:t>
            </a:r>
            <a:r>
              <a:rPr lang="en-US" sz="1600" i="1" dirty="0" smtClean="0"/>
              <a:t>Chief </a:t>
            </a:r>
            <a:r>
              <a:rPr lang="en-US" sz="1600" i="1" dirty="0"/>
              <a:t>Diversity Officers Today: Paving the Way for Diversity &amp; Inclusion Success</a:t>
            </a:r>
            <a:r>
              <a:rPr lang="en-US" sz="1600" dirty="0"/>
              <a:t>, </a:t>
            </a:r>
            <a:r>
              <a:rPr lang="en-US" sz="1600" dirty="0" smtClean="0"/>
              <a:t>which focuses </a:t>
            </a:r>
            <a:r>
              <a:rPr lang="en-US" sz="1600" dirty="0"/>
              <a:t>on two significant areas of learning:</a:t>
            </a:r>
          </a:p>
          <a:p>
            <a:pPr marL="457200" lvl="1" indent="0" defTabSz="1219170">
              <a:lnSpc>
                <a:spcPct val="100000"/>
              </a:lnSpc>
              <a:spcBef>
                <a:spcPts val="0"/>
              </a:spcBef>
              <a:buNone/>
            </a:pPr>
            <a:r>
              <a:rPr lang="en-US" sz="1600" dirty="0"/>
              <a:t>1. The roles and responsibilities of CDOs and the challenges facing them today</a:t>
            </a:r>
          </a:p>
          <a:p>
            <a:pPr marL="457200" lvl="1" indent="0" defTabSz="1219170">
              <a:lnSpc>
                <a:spcPct val="100000"/>
              </a:lnSpc>
              <a:spcBef>
                <a:spcPts val="0"/>
              </a:spcBef>
              <a:buNone/>
            </a:pPr>
            <a:r>
              <a:rPr lang="en-US" sz="1600" dirty="0"/>
              <a:t>2. The best practices of D&amp;I functions that are well-aligned with the business </a:t>
            </a:r>
            <a:r>
              <a:rPr lang="en-US" sz="1600" dirty="0" smtClean="0"/>
              <a:t>strategy of </a:t>
            </a:r>
            <a:r>
              <a:rPr lang="en-US" sz="1600" dirty="0"/>
              <a:t>the firm</a:t>
            </a:r>
          </a:p>
          <a:p>
            <a:pPr marL="0" indent="0" defTabSz="1219170">
              <a:lnSpc>
                <a:spcPct val="100000"/>
              </a:lnSpc>
              <a:spcBef>
                <a:spcPts val="0"/>
              </a:spcBef>
              <a:buNone/>
            </a:pPr>
            <a:endParaRPr lang="en-US" sz="1600" dirty="0" smtClean="0"/>
          </a:p>
          <a:p>
            <a:pPr marL="0" indent="0" defTabSz="1219170">
              <a:lnSpc>
                <a:spcPct val="100000"/>
              </a:lnSpc>
              <a:spcBef>
                <a:spcPts val="0"/>
              </a:spcBef>
              <a:buNone/>
            </a:pPr>
            <a:r>
              <a:rPr lang="en-US" sz="1600" dirty="0" smtClean="0"/>
              <a:t>As </a:t>
            </a:r>
            <a:r>
              <a:rPr lang="en-US" sz="1600" dirty="0"/>
              <a:t>our study shows, the consequences of “alignment” present the potential for </a:t>
            </a:r>
            <a:r>
              <a:rPr lang="en-US" sz="1600" dirty="0" smtClean="0"/>
              <a:t>high reward </a:t>
            </a:r>
            <a:r>
              <a:rPr lang="en-US" sz="1600" dirty="0"/>
              <a:t>to company reputation, employee retention and even financial performance. It </a:t>
            </a:r>
            <a:r>
              <a:rPr lang="en-US" sz="1600" dirty="0" smtClean="0"/>
              <a:t>is rapidly </a:t>
            </a:r>
            <a:r>
              <a:rPr lang="en-US" sz="1600" dirty="0"/>
              <a:t>becoming imperative that this opportunity be leveraged in order for </a:t>
            </a:r>
            <a:r>
              <a:rPr lang="en-US" sz="1600" dirty="0" smtClean="0"/>
              <a:t>companies to </a:t>
            </a:r>
            <a:r>
              <a:rPr lang="en-US" sz="1600" dirty="0" err="1" smtClean="0"/>
              <a:t>realise</a:t>
            </a:r>
            <a:r>
              <a:rPr lang="en-US" sz="1600" dirty="0" smtClean="0"/>
              <a:t> </a:t>
            </a:r>
            <a:r>
              <a:rPr lang="en-US" sz="1600" dirty="0"/>
              <a:t>the returns on their growing D&amp;I investments, which are sizable: </a:t>
            </a:r>
            <a:r>
              <a:rPr lang="en-US" sz="1600" dirty="0" smtClean="0"/>
              <a:t>McKinsey reports </a:t>
            </a:r>
            <a:r>
              <a:rPr lang="en-US" sz="1600" dirty="0"/>
              <a:t>that about $8 billion a year is spent on diversity trainings in the United </a:t>
            </a:r>
            <a:r>
              <a:rPr lang="en-US" sz="1600" dirty="0" smtClean="0"/>
              <a:t>States alone</a:t>
            </a:r>
            <a:r>
              <a:rPr lang="en-US" sz="1600" dirty="0"/>
              <a:t>. Perhaps this leads D&amp;I professionals in our study to report widespread </a:t>
            </a:r>
            <a:r>
              <a:rPr lang="en-US" sz="1600" dirty="0" smtClean="0"/>
              <a:t>optimism for </a:t>
            </a:r>
            <a:r>
              <a:rPr lang="en-US" sz="1600" dirty="0"/>
              <a:t>the future of D&amp;I.</a:t>
            </a:r>
            <a:endParaRPr lang="en-US" sz="1600" dirty="0">
              <a:cs typeface="Arial" panose="020B0604020202020204" pitchFamily="34" charset="0"/>
            </a:endParaRPr>
          </a:p>
        </p:txBody>
      </p:sp>
      <p:sp>
        <p:nvSpPr>
          <p:cNvPr id="2" name="Slide Number Placeholder 1"/>
          <p:cNvSpPr>
            <a:spLocks noGrp="1"/>
          </p:cNvSpPr>
          <p:nvPr>
            <p:ph type="sldNum" sz="quarter" idx="12"/>
          </p:nvPr>
        </p:nvSpPr>
        <p:spPr/>
        <p:txBody>
          <a:bodyPr/>
          <a:lstStyle/>
          <a:p>
            <a:fld id="{2A49EF25-F2BE-2440-B658-DC38B9181A09}" type="slidenum">
              <a:rPr lang="en-US" smtClean="0"/>
              <a:t>2</a:t>
            </a:fld>
            <a:endParaRPr lang="en-US" dirty="0"/>
          </a:p>
        </p:txBody>
      </p:sp>
    </p:spTree>
    <p:extLst>
      <p:ext uri="{BB962C8B-B14F-4D97-AF65-F5344CB8AC3E}">
        <p14:creationId xmlns:p14="http://schemas.microsoft.com/office/powerpoint/2010/main" val="34620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90A12-25C7-EA4F-8E91-D637AEA39E67}"/>
              </a:ext>
            </a:extLst>
          </p:cNvPr>
          <p:cNvSpPr>
            <a:spLocks noGrp="1"/>
          </p:cNvSpPr>
          <p:nvPr>
            <p:ph type="title"/>
          </p:nvPr>
        </p:nvSpPr>
        <p:spPr>
          <a:xfrm>
            <a:off x="1404592" y="1639668"/>
            <a:ext cx="8532176" cy="3344944"/>
          </a:xfrm>
        </p:spPr>
        <p:txBody>
          <a:bodyPr anchor="t">
            <a:noAutofit/>
          </a:bodyPr>
          <a:lstStyle/>
          <a:p>
            <a:pPr algn="ctr"/>
            <a:r>
              <a:rPr lang="en-US" sz="2400" b="0" dirty="0"/>
              <a:t>It has long </a:t>
            </a:r>
            <a:r>
              <a:rPr lang="en-US" sz="2400" b="0" dirty="0" smtClean="0"/>
              <a:t>been understood that strategic </a:t>
            </a:r>
            <a:r>
              <a:rPr lang="en-US" sz="2400" b="0" dirty="0"/>
              <a:t>D&amp;I </a:t>
            </a:r>
            <a:r>
              <a:rPr lang="en-US" sz="2400" b="0" dirty="0" smtClean="0"/>
              <a:t>alignment requires </a:t>
            </a:r>
            <a:r>
              <a:rPr lang="en-US" sz="2400" b="0" dirty="0" err="1" smtClean="0"/>
              <a:t>organisational</a:t>
            </a:r>
            <a:r>
              <a:rPr lang="en-US" sz="2400" b="0" dirty="0" smtClean="0"/>
              <a:t> commitment from the </a:t>
            </a:r>
            <a:r>
              <a:rPr lang="en-US" sz="2400" b="0" dirty="0"/>
              <a:t>top. While </a:t>
            </a:r>
            <a:r>
              <a:rPr lang="en-US" sz="2400" b="0" dirty="0" smtClean="0"/>
              <a:t>our study </a:t>
            </a:r>
            <a:r>
              <a:rPr lang="en-US" sz="2400" b="0" dirty="0"/>
              <a:t>shows a </a:t>
            </a:r>
            <a:r>
              <a:rPr lang="en-US" sz="2400" b="0" dirty="0" smtClean="0"/>
              <a:t>strong correlation between alignment </a:t>
            </a:r>
            <a:r>
              <a:rPr lang="en-US" sz="2400" b="0" dirty="0"/>
              <a:t>to </a:t>
            </a:r>
            <a:r>
              <a:rPr lang="en-US" sz="2400" b="0" dirty="0" smtClean="0"/>
              <a:t>overall business strategy and </a:t>
            </a:r>
            <a:r>
              <a:rPr lang="en-US" sz="2400" b="0" dirty="0"/>
              <a:t>positive </a:t>
            </a:r>
            <a:r>
              <a:rPr lang="en-US" sz="2400" b="0" dirty="0" smtClean="0"/>
              <a:t>business results</a:t>
            </a:r>
            <a:r>
              <a:rPr lang="en-US" sz="2400" b="0" dirty="0"/>
              <a:t>, the fact is </a:t>
            </a:r>
            <a:r>
              <a:rPr lang="en-US" sz="2400" b="0" dirty="0" smtClean="0"/>
              <a:t>that companies </a:t>
            </a:r>
            <a:r>
              <a:rPr lang="en-US" sz="2400" b="0" dirty="0"/>
              <a:t>are </a:t>
            </a:r>
            <a:r>
              <a:rPr lang="en-US" sz="2400" b="0" dirty="0" smtClean="0"/>
              <a:t>not making </a:t>
            </a:r>
            <a:r>
              <a:rPr lang="en-US" sz="2400" b="0" dirty="0"/>
              <a:t>the </a:t>
            </a:r>
            <a:r>
              <a:rPr lang="en-US" sz="2400" b="0" dirty="0" smtClean="0"/>
              <a:t>required investments to </a:t>
            </a:r>
            <a:r>
              <a:rPr lang="en-US" sz="2400" b="0" dirty="0" err="1" smtClean="0"/>
              <a:t>maximise</a:t>
            </a:r>
            <a:r>
              <a:rPr lang="en-US" sz="2400" b="0" dirty="0" smtClean="0"/>
              <a:t> </a:t>
            </a:r>
            <a:r>
              <a:rPr lang="en-US" sz="2400" b="0" dirty="0"/>
              <a:t>the </a:t>
            </a:r>
            <a:r>
              <a:rPr lang="en-US" sz="2400" b="0" dirty="0" smtClean="0"/>
              <a:t>benefits of </a:t>
            </a:r>
            <a:r>
              <a:rPr lang="en-US" sz="2400" b="0" dirty="0"/>
              <a:t>their D&amp;I initiatives</a:t>
            </a:r>
            <a:r>
              <a:rPr lang="en-US" sz="2400" b="0" dirty="0" smtClean="0"/>
              <a:t>. Our </a:t>
            </a:r>
            <a:r>
              <a:rPr lang="en-US" sz="2400" b="0" dirty="0"/>
              <a:t>study </a:t>
            </a:r>
            <a:r>
              <a:rPr lang="en-US" sz="2400" b="0" dirty="0" smtClean="0"/>
              <a:t>should be </a:t>
            </a:r>
            <a:r>
              <a:rPr lang="en-US" sz="2400" b="0" dirty="0"/>
              <a:t>a call to action </a:t>
            </a:r>
            <a:r>
              <a:rPr lang="en-US" sz="2400" b="0" dirty="0" smtClean="0"/>
              <a:t>to companies </a:t>
            </a:r>
            <a:r>
              <a:rPr lang="en-US" sz="2400" b="0" dirty="0"/>
              <a:t>to </a:t>
            </a:r>
            <a:r>
              <a:rPr lang="en-US" sz="2400" b="0" dirty="0" smtClean="0"/>
              <a:t> </a:t>
            </a:r>
            <a:r>
              <a:rPr lang="en-US" sz="2400" b="0" dirty="0"/>
              <a:t>b</a:t>
            </a:r>
            <a:r>
              <a:rPr lang="en-US" sz="2400" b="0" dirty="0" smtClean="0"/>
              <a:t>ring the D&amp;I </a:t>
            </a:r>
            <a:r>
              <a:rPr lang="en-US" sz="2400" b="0" dirty="0"/>
              <a:t>function in </a:t>
            </a:r>
            <a:r>
              <a:rPr lang="en-US" sz="2400" b="0" dirty="0" smtClean="0"/>
              <a:t>line with the </a:t>
            </a:r>
            <a:r>
              <a:rPr lang="en-US" sz="2400" b="0" dirty="0" err="1" smtClean="0"/>
              <a:t>organisation's</a:t>
            </a:r>
            <a:r>
              <a:rPr lang="en-US" sz="2400" b="0" dirty="0" smtClean="0"/>
              <a:t> overall business goals </a:t>
            </a:r>
            <a:r>
              <a:rPr lang="en-US" sz="2400" b="0" dirty="0"/>
              <a:t>and </a:t>
            </a:r>
            <a:r>
              <a:rPr lang="en-US" sz="2400" b="0" dirty="0" smtClean="0"/>
              <a:t>genuinely infuse commitment throughout the enterprise</a:t>
            </a:r>
            <a:r>
              <a:rPr lang="en-GB" sz="2400" b="0" dirty="0" smtClean="0"/>
              <a:t>.</a:t>
            </a:r>
            <a:r>
              <a:rPr lang="en-GB" sz="2400" b="0" dirty="0"/>
              <a:t/>
            </a:r>
            <a:br>
              <a:rPr lang="en-GB" sz="2400" b="0" dirty="0"/>
            </a:br>
            <a:endParaRPr lang="en-GB" sz="2400" b="0" dirty="0"/>
          </a:p>
        </p:txBody>
      </p:sp>
      <p:sp>
        <p:nvSpPr>
          <p:cNvPr id="6" name="Rectangle 5">
            <a:extLst>
              <a:ext uri="{FF2B5EF4-FFF2-40B4-BE49-F238E27FC236}">
                <a16:creationId xmlns:a16="http://schemas.microsoft.com/office/drawing/2014/main" id="{B05D72B7-3926-0844-AAEF-B2605E510D79}"/>
              </a:ext>
            </a:extLst>
          </p:cNvPr>
          <p:cNvSpPr/>
          <p:nvPr/>
        </p:nvSpPr>
        <p:spPr>
          <a:xfrm>
            <a:off x="3048000" y="5338022"/>
            <a:ext cx="6096000" cy="646331"/>
          </a:xfrm>
          <a:prstGeom prst="rect">
            <a:avLst/>
          </a:prstGeom>
        </p:spPr>
        <p:txBody>
          <a:bodyPr>
            <a:spAutoFit/>
          </a:bodyPr>
          <a:lstStyle/>
          <a:p>
            <a:pPr algn="ctr"/>
            <a:r>
              <a:rPr lang="en-GB" b="1" dirty="0" smtClean="0">
                <a:solidFill>
                  <a:schemeClr val="accent1"/>
                </a:solidFill>
                <a:latin typeface="Book Antiqua" panose="02040602050305030304" pitchFamily="18" charset="0"/>
              </a:rPr>
              <a:t>Gail </a:t>
            </a:r>
            <a:r>
              <a:rPr lang="en-GB" b="1" dirty="0" err="1" smtClean="0">
                <a:solidFill>
                  <a:schemeClr val="accent1"/>
                </a:solidFill>
                <a:latin typeface="Book Antiqua" panose="02040602050305030304" pitchFamily="18" charset="0"/>
              </a:rPr>
              <a:t>Heimann</a:t>
            </a:r>
            <a:r>
              <a:rPr lang="en-GB" b="1" dirty="0" smtClean="0">
                <a:solidFill>
                  <a:schemeClr val="accent1"/>
                </a:solidFill>
                <a:latin typeface="Book Antiqua" panose="02040602050305030304" pitchFamily="18" charset="0"/>
              </a:rPr>
              <a:t>, President &amp; CEO </a:t>
            </a:r>
            <a:r>
              <a:rPr lang="en-GB" b="1" dirty="0">
                <a:solidFill>
                  <a:schemeClr val="accent1"/>
                </a:solidFill>
                <a:latin typeface="Book Antiqua" panose="02040602050305030304" pitchFamily="18" charset="0"/>
              </a:rPr>
              <a:t/>
            </a:r>
            <a:br>
              <a:rPr lang="en-GB" b="1" dirty="0">
                <a:solidFill>
                  <a:schemeClr val="accent1"/>
                </a:solidFill>
                <a:latin typeface="Book Antiqua" panose="02040602050305030304" pitchFamily="18" charset="0"/>
              </a:rPr>
            </a:br>
            <a:r>
              <a:rPr lang="en-GB" b="1" dirty="0">
                <a:solidFill>
                  <a:schemeClr val="accent1"/>
                </a:solidFill>
                <a:latin typeface="Book Antiqua" panose="02040602050305030304" pitchFamily="18" charset="0"/>
              </a:rPr>
              <a:t>Weber Shandwick</a:t>
            </a:r>
            <a:endParaRPr lang="en-US" b="1" dirty="0">
              <a:solidFill>
                <a:schemeClr val="accent1"/>
              </a:solidFill>
              <a:latin typeface="Book Antiqua" panose="02040602050305030304" pitchFamily="18" charset="0"/>
            </a:endParaRPr>
          </a:p>
        </p:txBody>
      </p:sp>
      <p:pic>
        <p:nvPicPr>
          <p:cNvPr id="9" name="Picture 8">
            <a:extLst>
              <a:ext uri="{FF2B5EF4-FFF2-40B4-BE49-F238E27FC236}">
                <a16:creationId xmlns:a16="http://schemas.microsoft.com/office/drawing/2014/main" id="{44C1325A-3F97-C34F-B460-6040D8F327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9221" y="1654732"/>
            <a:ext cx="745372" cy="557778"/>
          </a:xfrm>
          <a:prstGeom prst="rect">
            <a:avLst/>
          </a:prstGeom>
        </p:spPr>
      </p:pic>
      <p:pic>
        <p:nvPicPr>
          <p:cNvPr id="10" name="Picture 9">
            <a:extLst>
              <a:ext uri="{FF2B5EF4-FFF2-40B4-BE49-F238E27FC236}">
                <a16:creationId xmlns:a16="http://schemas.microsoft.com/office/drawing/2014/main" id="{716A9652-3AB1-AA43-AC52-821F31F19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10080459" y="4253931"/>
            <a:ext cx="745372" cy="557778"/>
          </a:xfrm>
          <a:prstGeom prst="rect">
            <a:avLst/>
          </a:prstGeom>
        </p:spPr>
      </p:pic>
      <p:sp>
        <p:nvSpPr>
          <p:cNvPr id="3" name="Slide Number Placeholder 2"/>
          <p:cNvSpPr>
            <a:spLocks noGrp="1"/>
          </p:cNvSpPr>
          <p:nvPr>
            <p:ph type="sldNum" sz="quarter" idx="12"/>
          </p:nvPr>
        </p:nvSpPr>
        <p:spPr/>
        <p:txBody>
          <a:bodyPr/>
          <a:lstStyle/>
          <a:p>
            <a:fld id="{2A49EF25-F2BE-2440-B658-DC38B9181A09}" type="slidenum">
              <a:rPr lang="en-US" smtClean="0"/>
              <a:t>3</a:t>
            </a:fld>
            <a:endParaRPr lang="en-US" dirty="0"/>
          </a:p>
        </p:txBody>
      </p:sp>
    </p:spTree>
    <p:extLst>
      <p:ext uri="{BB962C8B-B14F-4D97-AF65-F5344CB8AC3E}">
        <p14:creationId xmlns:p14="http://schemas.microsoft.com/office/powerpoint/2010/main" val="562505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922D3E9-4AC5-344F-ACEE-A37A241C2267}"/>
              </a:ext>
            </a:extLst>
          </p:cNvPr>
          <p:cNvSpPr>
            <a:spLocks noGrp="1"/>
          </p:cNvSpPr>
          <p:nvPr>
            <p:ph type="title"/>
          </p:nvPr>
        </p:nvSpPr>
        <p:spPr>
          <a:xfrm>
            <a:off x="914400" y="874468"/>
            <a:ext cx="11079480" cy="1310640"/>
          </a:xfrm>
        </p:spPr>
        <p:txBody>
          <a:bodyPr>
            <a:normAutofit/>
          </a:bodyPr>
          <a:lstStyle/>
          <a:p>
            <a:r>
              <a:rPr lang="en-GB" dirty="0"/>
              <a:t>What we did</a:t>
            </a:r>
          </a:p>
        </p:txBody>
      </p:sp>
      <p:sp>
        <p:nvSpPr>
          <p:cNvPr id="15" name="Text Placeholder 3">
            <a:extLst>
              <a:ext uri="{FF2B5EF4-FFF2-40B4-BE49-F238E27FC236}">
                <a16:creationId xmlns:a16="http://schemas.microsoft.com/office/drawing/2014/main" id="{A8F16759-17BB-0D4D-ACA6-AB10943480A7}"/>
              </a:ext>
            </a:extLst>
          </p:cNvPr>
          <p:cNvSpPr txBox="1">
            <a:spLocks/>
          </p:cNvSpPr>
          <p:nvPr/>
        </p:nvSpPr>
        <p:spPr>
          <a:xfrm>
            <a:off x="926813" y="2025722"/>
            <a:ext cx="5659044" cy="4000500"/>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dirty="0">
                <a:latin typeface="Book Antiqua" panose="02040602050305030304" pitchFamily="18" charset="0"/>
              </a:rPr>
              <a:t>Weber Shandwick and United Minds commissioned KRC Research to conduct a survey of 500 individuals in the U.S. who are senior level professionals responsible for diversity and inclusion at their </a:t>
            </a:r>
            <a:r>
              <a:rPr lang="en-GB" sz="1600" dirty="0" smtClean="0">
                <a:latin typeface="Book Antiqua" panose="02040602050305030304" pitchFamily="18" charset="0"/>
              </a:rPr>
              <a:t>organisations</a:t>
            </a:r>
            <a:r>
              <a:rPr lang="en-GB" sz="1600" dirty="0">
                <a:latin typeface="Book Antiqua" panose="02040602050305030304" pitchFamily="18" charset="0"/>
              </a:rPr>
              <a:t>. </a:t>
            </a:r>
            <a:br>
              <a:rPr lang="en-GB" sz="1600" dirty="0">
                <a:latin typeface="Book Antiqua" panose="02040602050305030304" pitchFamily="18" charset="0"/>
              </a:rPr>
            </a:br>
            <a:r>
              <a:rPr lang="en-GB" sz="1600" dirty="0">
                <a:latin typeface="Book Antiqua" panose="02040602050305030304" pitchFamily="18" charset="0"/>
              </a:rPr>
              <a:t/>
            </a:r>
            <a:br>
              <a:rPr lang="en-GB" sz="1600" dirty="0">
                <a:latin typeface="Book Antiqua" panose="02040602050305030304" pitchFamily="18" charset="0"/>
              </a:rPr>
            </a:br>
            <a:r>
              <a:rPr lang="en-GB" sz="1600" dirty="0">
                <a:latin typeface="Book Antiqua" panose="02040602050305030304" pitchFamily="18" charset="0"/>
              </a:rPr>
              <a:t>Respondents were screened to qualify for the study as follows: </a:t>
            </a:r>
          </a:p>
          <a:p>
            <a:pPr lvl="1">
              <a:lnSpc>
                <a:spcPct val="100000"/>
              </a:lnSpc>
            </a:pPr>
            <a:r>
              <a:rPr lang="en-GB" sz="1600" dirty="0">
                <a:latin typeface="Book Antiqua" panose="02040602050305030304" pitchFamily="18" charset="0"/>
              </a:rPr>
              <a:t>Work full-time for </a:t>
            </a:r>
            <a:r>
              <a:rPr lang="en-GB" sz="1600" dirty="0" smtClean="0">
                <a:latin typeface="Book Antiqua" panose="02040602050305030304" pitchFamily="18" charset="0"/>
              </a:rPr>
              <a:t>organisations </a:t>
            </a:r>
            <a:r>
              <a:rPr lang="en-GB" sz="1600" dirty="0">
                <a:latin typeface="Book Antiqua" panose="02040602050305030304" pitchFamily="18" charset="0"/>
              </a:rPr>
              <a:t>with annual revenue of at least $500 million</a:t>
            </a:r>
          </a:p>
          <a:p>
            <a:pPr lvl="1">
              <a:lnSpc>
                <a:spcPct val="100000"/>
              </a:lnSpc>
            </a:pPr>
            <a:r>
              <a:rPr lang="en-GB" sz="1600" dirty="0">
                <a:latin typeface="Book Antiqua" panose="02040602050305030304" pitchFamily="18" charset="0"/>
              </a:rPr>
              <a:t>Are 18 years of age or older</a:t>
            </a:r>
          </a:p>
          <a:p>
            <a:pPr lvl="1">
              <a:lnSpc>
                <a:spcPct val="100000"/>
              </a:lnSpc>
            </a:pPr>
            <a:r>
              <a:rPr lang="en-GB" sz="1600" dirty="0">
                <a:latin typeface="Book Antiqua" panose="02040602050305030304" pitchFamily="18" charset="0"/>
              </a:rPr>
              <a:t>Spend at least some of their time on the job dedicated to diversity and inclusion</a:t>
            </a:r>
          </a:p>
          <a:p>
            <a:pPr lvl="1">
              <a:lnSpc>
                <a:spcPct val="100000"/>
              </a:lnSpc>
            </a:pPr>
            <a:r>
              <a:rPr lang="en-US" sz="1600" dirty="0">
                <a:latin typeface="Book Antiqua" panose="02040602050305030304" pitchFamily="18" charset="0"/>
              </a:rPr>
              <a:t>Are the senior-most D&amp;I professional, share the senior-most D&amp;I responsibilities or </a:t>
            </a:r>
            <a:r>
              <a:rPr lang="en-US" sz="1600" dirty="0" smtClean="0">
                <a:latin typeface="Book Antiqua" panose="02040602050305030304" pitchFamily="18" charset="0"/>
              </a:rPr>
              <a:t>report to </a:t>
            </a:r>
            <a:r>
              <a:rPr lang="en-US" sz="1600" dirty="0">
                <a:latin typeface="Book Antiqua" panose="02040602050305030304" pitchFamily="18" charset="0"/>
              </a:rPr>
              <a:t>the senior-most D&amp;I professional in the </a:t>
            </a:r>
            <a:r>
              <a:rPr lang="en-US" sz="1600" dirty="0" smtClean="0">
                <a:latin typeface="Book Antiqua" panose="02040602050305030304" pitchFamily="18" charset="0"/>
              </a:rPr>
              <a:t>company</a:t>
            </a:r>
          </a:p>
          <a:p>
            <a:pPr marL="0" indent="0">
              <a:lnSpc>
                <a:spcPct val="100000"/>
              </a:lnSpc>
              <a:buNone/>
            </a:pPr>
            <a:r>
              <a:rPr lang="en-GB" sz="1600" dirty="0" smtClean="0">
                <a:latin typeface="Book Antiqua" panose="02040602050305030304" pitchFamily="18" charset="0"/>
              </a:rPr>
              <a:t>The </a:t>
            </a:r>
            <a:r>
              <a:rPr lang="en-GB" sz="1600" dirty="0">
                <a:latin typeface="Book Antiqua" panose="02040602050305030304" pitchFamily="18" charset="0"/>
              </a:rPr>
              <a:t>20-minute online survey was </a:t>
            </a:r>
            <a:r>
              <a:rPr lang="en-GB" sz="1600" dirty="0" smtClean="0">
                <a:latin typeface="Book Antiqua" panose="02040602050305030304" pitchFamily="18" charset="0"/>
              </a:rPr>
              <a:t>fielded March </a:t>
            </a:r>
            <a:r>
              <a:rPr lang="en-GB" sz="1600" dirty="0">
                <a:latin typeface="Book Antiqua" panose="02040602050305030304" pitchFamily="18" charset="0"/>
              </a:rPr>
              <a:t>4 – 27, 2019.</a:t>
            </a:r>
          </a:p>
        </p:txBody>
      </p:sp>
      <p:pic>
        <p:nvPicPr>
          <p:cNvPr id="3" name="Picture 2">
            <a:extLst>
              <a:ext uri="{FF2B5EF4-FFF2-40B4-BE49-F238E27FC236}">
                <a16:creationId xmlns:a16="http://schemas.microsoft.com/office/drawing/2014/main" id="{92656B1C-3AF5-7B4C-BB17-9478E0E7CD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0" y="0"/>
            <a:ext cx="4572000" cy="6858001"/>
          </a:xfrm>
          <a:prstGeom prst="rect">
            <a:avLst/>
          </a:prstGeom>
        </p:spPr>
      </p:pic>
      <p:grpSp>
        <p:nvGrpSpPr>
          <p:cNvPr id="8" name="Group 7">
            <a:extLst>
              <a:ext uri="{FF2B5EF4-FFF2-40B4-BE49-F238E27FC236}">
                <a16:creationId xmlns:a16="http://schemas.microsoft.com/office/drawing/2014/main" id="{CA3B64C0-AE70-9941-BBC7-3D5AB78E81CA}"/>
              </a:ext>
            </a:extLst>
          </p:cNvPr>
          <p:cNvGrpSpPr/>
          <p:nvPr/>
        </p:nvGrpSpPr>
        <p:grpSpPr>
          <a:xfrm>
            <a:off x="0" y="-839399"/>
            <a:ext cx="12192000" cy="2404885"/>
            <a:chOff x="0" y="-839398"/>
            <a:chExt cx="12192000" cy="2404885"/>
          </a:xfrm>
        </p:grpSpPr>
        <p:pic>
          <p:nvPicPr>
            <p:cNvPr id="9" name="Graphic 8">
              <a:extLst>
                <a:ext uri="{FF2B5EF4-FFF2-40B4-BE49-F238E27FC236}">
                  <a16:creationId xmlns:a16="http://schemas.microsoft.com/office/drawing/2014/main" id="{8DABF23B-6ED3-4F4D-AA90-DD45DE43910F}"/>
                </a:ext>
              </a:extLst>
            </p:cNvPr>
            <p:cNvPicPr>
              <a:picLocks noChangeAspect="1"/>
            </p:cNvPicPr>
            <p:nvPr userDrawn="1"/>
          </p:nvPicPr>
          <p:blipFill rotWithShape="1">
            <a:blip r:embed="rId4" cstate="email">
              <a:extLst>
                <a:ext uri="{28A0092B-C50C-407E-A947-70E740481C1C}">
                  <a14:useLocalDpi xmlns:a14="http://schemas.microsoft.com/office/drawing/2010/main"/>
                </a:ext>
                <a:ext uri="{96DAC541-7B7A-43D3-8B79-37D633B846F1}">
                  <asvg:svgBlip xmlns="" xmlns:asvg="http://schemas.microsoft.com/office/drawing/2016/SVG/main" r:embed="rId7"/>
                </a:ext>
              </a:extLst>
            </a:blip>
            <a:srcRect l="10605" r="20296"/>
            <a:stretch/>
          </p:blipFill>
          <p:spPr>
            <a:xfrm>
              <a:off x="4618893" y="-839398"/>
              <a:ext cx="2954215" cy="2404885"/>
            </a:xfrm>
            <a:prstGeom prst="rect">
              <a:avLst/>
            </a:prstGeom>
          </p:spPr>
        </p:pic>
        <p:sp>
          <p:nvSpPr>
            <p:cNvPr id="10" name="Rectangle 9">
              <a:extLst>
                <a:ext uri="{FF2B5EF4-FFF2-40B4-BE49-F238E27FC236}">
                  <a16:creationId xmlns:a16="http://schemas.microsoft.com/office/drawing/2014/main" id="{3464C195-0289-F047-B4B0-348F4367EEB6}"/>
                </a:ext>
              </a:extLst>
            </p:cNvPr>
            <p:cNvSpPr/>
            <p:nvPr userDrawn="1"/>
          </p:nvSpPr>
          <p:spPr>
            <a:xfrm>
              <a:off x="0" y="0"/>
              <a:ext cx="12192000" cy="45719"/>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a:extLst>
              <a:ext uri="{FF2B5EF4-FFF2-40B4-BE49-F238E27FC236}">
                <a16:creationId xmlns:a16="http://schemas.microsoft.com/office/drawing/2014/main" id="{D41E5F0F-A8CE-5E4B-9109-173F2329ECB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42065" y="229075"/>
            <a:ext cx="1307870" cy="267938"/>
          </a:xfrm>
          <a:prstGeom prst="rect">
            <a:avLst/>
          </a:prstGeom>
        </p:spPr>
      </p:pic>
      <p:sp>
        <p:nvSpPr>
          <p:cNvPr id="2" name="Slide Number Placeholder 1"/>
          <p:cNvSpPr>
            <a:spLocks noGrp="1"/>
          </p:cNvSpPr>
          <p:nvPr>
            <p:ph type="sldNum" sz="quarter" idx="12"/>
          </p:nvPr>
        </p:nvSpPr>
        <p:spPr/>
        <p:txBody>
          <a:bodyPr/>
          <a:lstStyle/>
          <a:p>
            <a:fld id="{2A49EF25-F2BE-2440-B658-DC38B9181A09}" type="slidenum">
              <a:rPr lang="en-US" smtClean="0"/>
              <a:t>4</a:t>
            </a:fld>
            <a:endParaRPr lang="en-US" dirty="0"/>
          </a:p>
        </p:txBody>
      </p:sp>
    </p:spTree>
    <p:extLst>
      <p:ext uri="{BB962C8B-B14F-4D97-AF65-F5344CB8AC3E}">
        <p14:creationId xmlns:p14="http://schemas.microsoft.com/office/powerpoint/2010/main" val="9082554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8B67C7A-9474-0841-BE7D-82BC69F67126}"/>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p:spPr>
      </p:pic>
      <p:grpSp>
        <p:nvGrpSpPr>
          <p:cNvPr id="9" name="Group 8">
            <a:extLst>
              <a:ext uri="{FF2B5EF4-FFF2-40B4-BE49-F238E27FC236}">
                <a16:creationId xmlns:a16="http://schemas.microsoft.com/office/drawing/2014/main" id="{1C99A655-8D18-9947-91B4-799A997770C5}"/>
              </a:ext>
            </a:extLst>
          </p:cNvPr>
          <p:cNvGrpSpPr/>
          <p:nvPr/>
        </p:nvGrpSpPr>
        <p:grpSpPr>
          <a:xfrm>
            <a:off x="0" y="-839398"/>
            <a:ext cx="12192000" cy="2404885"/>
            <a:chOff x="0" y="-839398"/>
            <a:chExt cx="12192000" cy="2404885"/>
          </a:xfrm>
          <a:solidFill>
            <a:schemeClr val="bg1"/>
          </a:solidFill>
        </p:grpSpPr>
        <p:pic>
          <p:nvPicPr>
            <p:cNvPr id="10" name="Graphic 9">
              <a:extLst>
                <a:ext uri="{FF2B5EF4-FFF2-40B4-BE49-F238E27FC236}">
                  <a16:creationId xmlns:a16="http://schemas.microsoft.com/office/drawing/2014/main" id="{940C6119-9C71-444E-BA5D-8D371428058A}"/>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1" name="Rectangle 10">
              <a:extLst>
                <a:ext uri="{FF2B5EF4-FFF2-40B4-BE49-F238E27FC236}">
                  <a16:creationId xmlns:a16="http://schemas.microsoft.com/office/drawing/2014/main" id="{3626A421-0AFC-3443-B638-D4675E1E27FD}"/>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a16="http://schemas.microsoft.com/office/drawing/2014/main" id="{B7164F4B-328D-2D43-9CCF-276A50DDC3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sp>
        <p:nvSpPr>
          <p:cNvPr id="5" name="Title 2">
            <a:extLst>
              <a:ext uri="{FF2B5EF4-FFF2-40B4-BE49-F238E27FC236}">
                <a16:creationId xmlns:a16="http://schemas.microsoft.com/office/drawing/2014/main" id="{BAEB7DF7-CBFF-6047-8433-CBF77C13590E}"/>
              </a:ext>
            </a:extLst>
          </p:cNvPr>
          <p:cNvSpPr>
            <a:spLocks noGrp="1"/>
          </p:cNvSpPr>
          <p:nvPr>
            <p:ph type="title"/>
          </p:nvPr>
        </p:nvSpPr>
        <p:spPr>
          <a:xfrm>
            <a:off x="246888" y="3324561"/>
            <a:ext cx="11716512" cy="1325563"/>
          </a:xfrm>
        </p:spPr>
        <p:txBody>
          <a:bodyPr>
            <a:normAutofit/>
          </a:bodyPr>
          <a:lstStyle/>
          <a:p>
            <a:pPr algn="ctr"/>
            <a:r>
              <a:rPr lang="en-US" dirty="0">
                <a:solidFill>
                  <a:schemeClr val="bg1"/>
                </a:solidFill>
              </a:rPr>
              <a:t>The Role of the </a:t>
            </a:r>
            <a:r>
              <a:rPr lang="en-US" dirty="0" smtClean="0">
                <a:solidFill>
                  <a:schemeClr val="bg1"/>
                </a:solidFill>
              </a:rPr>
              <a:t>CDO Today </a:t>
            </a:r>
            <a:br>
              <a:rPr lang="en-US" dirty="0" smtClean="0">
                <a:solidFill>
                  <a:schemeClr val="bg1"/>
                </a:solidFill>
              </a:rPr>
            </a:br>
            <a:r>
              <a:rPr lang="en-US" dirty="0" smtClean="0">
                <a:solidFill>
                  <a:schemeClr val="bg1"/>
                </a:solidFill>
              </a:rPr>
              <a:t>&amp; </a:t>
            </a:r>
            <a:r>
              <a:rPr lang="en-US" dirty="0">
                <a:solidFill>
                  <a:schemeClr val="bg1"/>
                </a:solidFill>
              </a:rPr>
              <a:t>Outlook For Tomorrow</a:t>
            </a:r>
          </a:p>
        </p:txBody>
      </p:sp>
    </p:spTree>
    <p:extLst>
      <p:ext uri="{BB962C8B-B14F-4D97-AF65-F5344CB8AC3E}">
        <p14:creationId xmlns:p14="http://schemas.microsoft.com/office/powerpoint/2010/main" val="49004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C10A54-2D55-8D4C-9FD7-709EFCDA5A4C}"/>
              </a:ext>
            </a:extLst>
          </p:cNvPr>
          <p:cNvSpPr/>
          <p:nvPr/>
        </p:nvSpPr>
        <p:spPr>
          <a:xfrm>
            <a:off x="6190184" y="3010941"/>
            <a:ext cx="5824051" cy="36822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82B20E1-4D74-C544-8851-D483CF74A6DA}"/>
              </a:ext>
            </a:extLst>
          </p:cNvPr>
          <p:cNvSpPr/>
          <p:nvPr/>
        </p:nvSpPr>
        <p:spPr>
          <a:xfrm>
            <a:off x="170400" y="3010941"/>
            <a:ext cx="5824051" cy="36822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743805F8-54EE-E84F-BB8B-C0F69F936F43}"/>
              </a:ext>
            </a:extLst>
          </p:cNvPr>
          <p:cNvSpPr>
            <a:spLocks noGrp="1"/>
          </p:cNvSpPr>
          <p:nvPr>
            <p:ph type="title"/>
          </p:nvPr>
        </p:nvSpPr>
        <p:spPr>
          <a:xfrm>
            <a:off x="226276" y="858990"/>
            <a:ext cx="11737124" cy="1325563"/>
          </a:xfrm>
        </p:spPr>
        <p:txBody>
          <a:bodyPr/>
          <a:lstStyle/>
          <a:p>
            <a:r>
              <a:rPr lang="en-US" dirty="0"/>
              <a:t>The Future of D&amp;I and CDO Role</a:t>
            </a:r>
          </a:p>
        </p:txBody>
      </p:sp>
      <p:graphicFrame>
        <p:nvGraphicFramePr>
          <p:cNvPr id="4" name="Chart 3">
            <a:extLst>
              <a:ext uri="{FF2B5EF4-FFF2-40B4-BE49-F238E27FC236}">
                <a16:creationId xmlns:a16="http://schemas.microsoft.com/office/drawing/2014/main" id="{A5519182-BA17-CB4A-AF6F-27C24AFE2B66}"/>
              </a:ext>
            </a:extLst>
          </p:cNvPr>
          <p:cNvGraphicFramePr/>
          <p:nvPr>
            <p:extLst>
              <p:ext uri="{D42A27DB-BD31-4B8C-83A1-F6EECF244321}">
                <p14:modId xmlns:p14="http://schemas.microsoft.com/office/powerpoint/2010/main" val="3888846451"/>
              </p:ext>
            </p:extLst>
          </p:nvPr>
        </p:nvGraphicFramePr>
        <p:xfrm>
          <a:off x="1099800" y="4060800"/>
          <a:ext cx="3505200" cy="24946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5519182-BA17-CB4A-AF6F-27C24AFE2B66}"/>
              </a:ext>
            </a:extLst>
          </p:cNvPr>
          <p:cNvGraphicFramePr/>
          <p:nvPr>
            <p:extLst>
              <p:ext uri="{D42A27DB-BD31-4B8C-83A1-F6EECF244321}">
                <p14:modId xmlns:p14="http://schemas.microsoft.com/office/powerpoint/2010/main" val="2742738474"/>
              </p:ext>
            </p:extLst>
          </p:nvPr>
        </p:nvGraphicFramePr>
        <p:xfrm>
          <a:off x="7349609" y="3067678"/>
          <a:ext cx="3505200" cy="345942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884C03FC-6395-5C42-8762-597C2E138534}"/>
              </a:ext>
            </a:extLst>
          </p:cNvPr>
          <p:cNvSpPr/>
          <p:nvPr/>
        </p:nvSpPr>
        <p:spPr>
          <a:xfrm>
            <a:off x="226276" y="1998106"/>
            <a:ext cx="11737124" cy="646331"/>
          </a:xfrm>
          <a:prstGeom prst="rect">
            <a:avLst/>
          </a:prstGeom>
        </p:spPr>
        <p:txBody>
          <a:bodyPr wrap="square">
            <a:spAutoFit/>
          </a:bodyPr>
          <a:lstStyle/>
          <a:p>
            <a:r>
              <a:rPr lang="en-US" dirty="0">
                <a:cs typeface="Arial" pitchFamily="34" charset="0"/>
              </a:rPr>
              <a:t>The vast majority of CDOs (81%) are optimistic about the future of D&amp;I in corporate America and half (51%) expect most </a:t>
            </a:r>
            <a:r>
              <a:rPr lang="en-US" dirty="0" smtClean="0">
                <a:cs typeface="Arial" pitchFamily="34" charset="0"/>
              </a:rPr>
              <a:t>U.S. companies </a:t>
            </a:r>
            <a:r>
              <a:rPr lang="en-US" dirty="0">
                <a:cs typeface="Arial" pitchFamily="34" charset="0"/>
              </a:rPr>
              <a:t>will have a CDO in the next five years.</a:t>
            </a:r>
            <a:endParaRPr lang="en-US" dirty="0"/>
          </a:p>
        </p:txBody>
      </p:sp>
      <p:sp>
        <p:nvSpPr>
          <p:cNvPr id="11" name="Rectangle 10">
            <a:extLst>
              <a:ext uri="{FF2B5EF4-FFF2-40B4-BE49-F238E27FC236}">
                <a16:creationId xmlns:a16="http://schemas.microsoft.com/office/drawing/2014/main" id="{FD0AB25F-67D2-3C4E-9E4D-7EA1012FBF77}"/>
              </a:ext>
            </a:extLst>
          </p:cNvPr>
          <p:cNvSpPr/>
          <p:nvPr/>
        </p:nvSpPr>
        <p:spPr>
          <a:xfrm>
            <a:off x="291076" y="3168151"/>
            <a:ext cx="4950524" cy="692497"/>
          </a:xfrm>
          <a:prstGeom prst="rect">
            <a:avLst/>
          </a:prstGeom>
        </p:spPr>
        <p:txBody>
          <a:bodyPr wrap="square">
            <a:spAutoFit/>
          </a:bodyPr>
          <a:lstStyle/>
          <a:p>
            <a:r>
              <a:rPr lang="en-US" sz="1400" b="1" dirty="0">
                <a:cs typeface="Arial" pitchFamily="34" charset="0"/>
              </a:rPr>
              <a:t>Generally, how do you feel about the future of D&amp;I in corporate America?</a:t>
            </a:r>
          </a:p>
          <a:p>
            <a:r>
              <a:rPr lang="en-US" sz="1100" dirty="0">
                <a:solidFill>
                  <a:schemeClr val="bg1">
                    <a:lumMod val="65000"/>
                  </a:schemeClr>
                </a:solidFill>
                <a:cs typeface="Arial" pitchFamily="34" charset="0"/>
              </a:rPr>
              <a:t>(Total CDOs)</a:t>
            </a:r>
          </a:p>
        </p:txBody>
      </p:sp>
      <p:sp>
        <p:nvSpPr>
          <p:cNvPr id="14" name="Rectangle 13">
            <a:extLst>
              <a:ext uri="{FF2B5EF4-FFF2-40B4-BE49-F238E27FC236}">
                <a16:creationId xmlns:a16="http://schemas.microsoft.com/office/drawing/2014/main" id="{932CEE90-221E-1840-A8E5-43FD6D04E532}"/>
              </a:ext>
            </a:extLst>
          </p:cNvPr>
          <p:cNvSpPr/>
          <p:nvPr/>
        </p:nvSpPr>
        <p:spPr>
          <a:xfrm>
            <a:off x="6325875" y="3168150"/>
            <a:ext cx="5385363" cy="692497"/>
          </a:xfrm>
          <a:prstGeom prst="rect">
            <a:avLst/>
          </a:prstGeom>
        </p:spPr>
        <p:txBody>
          <a:bodyPr wrap="square">
            <a:spAutoFit/>
          </a:bodyPr>
          <a:lstStyle/>
          <a:p>
            <a:r>
              <a:rPr lang="en-US" sz="1400" b="1" dirty="0">
                <a:cs typeface="Arial" pitchFamily="34" charset="0"/>
              </a:rPr>
              <a:t>“Most companies in the U.S. will have a Chief Diversity and Inclusion Officer in the next 5 </a:t>
            </a:r>
            <a:r>
              <a:rPr lang="en-US" sz="1400" b="1" dirty="0" smtClean="0">
                <a:cs typeface="Arial" pitchFamily="34" charset="0"/>
              </a:rPr>
              <a:t>years.”</a:t>
            </a:r>
            <a:endParaRPr lang="en-US" sz="1400" b="1" dirty="0">
              <a:cs typeface="Arial" pitchFamily="34" charset="0"/>
            </a:endParaRPr>
          </a:p>
          <a:p>
            <a:r>
              <a:rPr lang="en-US" sz="1100" dirty="0">
                <a:solidFill>
                  <a:schemeClr val="bg1">
                    <a:lumMod val="65000"/>
                  </a:schemeClr>
                </a:solidFill>
                <a:cs typeface="Arial" pitchFamily="34" charset="0"/>
              </a:rPr>
              <a:t>(Total CDOs)</a:t>
            </a:r>
          </a:p>
        </p:txBody>
      </p:sp>
      <p:sp>
        <p:nvSpPr>
          <p:cNvPr id="2" name="Slide Number Placeholder 1"/>
          <p:cNvSpPr>
            <a:spLocks noGrp="1"/>
          </p:cNvSpPr>
          <p:nvPr>
            <p:ph type="sldNum" sz="quarter" idx="12"/>
          </p:nvPr>
        </p:nvSpPr>
        <p:spPr/>
        <p:txBody>
          <a:bodyPr/>
          <a:lstStyle/>
          <a:p>
            <a:fld id="{2A49EF25-F2BE-2440-B658-DC38B9181A09}" type="slidenum">
              <a:rPr lang="en-US" smtClean="0"/>
              <a:t>6</a:t>
            </a:fld>
            <a:endParaRPr lang="en-US" dirty="0"/>
          </a:p>
        </p:txBody>
      </p:sp>
    </p:spTree>
    <p:extLst>
      <p:ext uri="{BB962C8B-B14F-4D97-AF65-F5344CB8AC3E}">
        <p14:creationId xmlns:p14="http://schemas.microsoft.com/office/powerpoint/2010/main" val="139202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0880" y="414882"/>
            <a:ext cx="11260359" cy="591075"/>
          </a:xfrm>
          <a:prstGeom prst="rect">
            <a:avLst/>
          </a:prstGeom>
        </p:spPr>
        <p:txBody>
          <a:bodyPr vert="horz" lIns="91432" tIns="45719" rIns="91432" bIns="45719" rtlCol="0" anchor="t">
            <a:normAutofit/>
          </a:bodyPr>
          <a:lstStyle>
            <a:lvl1pPr algn="l" defTabSz="914309" rtl="0" eaLnBrk="1" latinLnBrk="0" hangingPunct="1">
              <a:lnSpc>
                <a:spcPct val="70000"/>
              </a:lnSpc>
              <a:spcBef>
                <a:spcPct val="0"/>
              </a:spcBef>
              <a:buNone/>
              <a:defRPr sz="4400" kern="1200">
                <a:solidFill>
                  <a:schemeClr val="tx1"/>
                </a:solidFill>
                <a:latin typeface="Montefiore Regular Condensed" charset="0"/>
                <a:ea typeface="Montefiore Regular Condensed" charset="0"/>
                <a:cs typeface="Montefiore Regular Condensed" charset="0"/>
              </a:defRPr>
            </a:lvl1pPr>
          </a:lstStyle>
          <a:p>
            <a:pPr marL="0" marR="0" lvl="0" indent="0" algn="l" defTabSz="1219048" rtl="0" eaLnBrk="1" fontAlgn="auto" latinLnBrk="0" hangingPunct="1">
              <a:lnSpc>
                <a:spcPct val="7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Always Montefiore" charset="0"/>
              <a:cs typeface="Arial" panose="020B0604020202020204" pitchFamily="34" charset="0"/>
            </a:endParaRP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7</a:t>
            </a:fld>
            <a:endParaRPr lang="en-US" sz="800" dirty="0">
              <a:solidFill>
                <a:schemeClr val="tx1">
                  <a:lumMod val="65000"/>
                  <a:lumOff val="35000"/>
                </a:schemeClr>
              </a:solidFill>
              <a:latin typeface="Arial"/>
            </a:endParaRPr>
          </a:p>
        </p:txBody>
      </p:sp>
      <p:sp>
        <p:nvSpPr>
          <p:cNvPr id="15" name="TextBox 14"/>
          <p:cNvSpPr txBox="1"/>
          <p:nvPr/>
        </p:nvSpPr>
        <p:spPr>
          <a:xfrm>
            <a:off x="226277" y="6563642"/>
            <a:ext cx="3596924" cy="184666"/>
          </a:xfrm>
          <a:prstGeom prst="rect">
            <a:avLst/>
          </a:prstGeom>
          <a:noFill/>
        </p:spPr>
        <p:txBody>
          <a:bodyPr wrap="square" rtlCol="0">
            <a:spAutoFit/>
          </a:bodyPr>
          <a:lstStyle/>
          <a:p>
            <a:r>
              <a:rPr lang="en-US" sz="600" dirty="0">
                <a:solidFill>
                  <a:schemeClr val="bg1"/>
                </a:solidFill>
              </a:rPr>
              <a:t>Percentages do not add to 100 when respondent chose “Prefer not to respond” or “Other”</a:t>
            </a:r>
          </a:p>
        </p:txBody>
      </p:sp>
      <p:sp>
        <p:nvSpPr>
          <p:cNvPr id="19" name="Content Placeholder 2"/>
          <p:cNvSpPr txBox="1">
            <a:spLocks/>
          </p:cNvSpPr>
          <p:nvPr/>
        </p:nvSpPr>
        <p:spPr>
          <a:xfrm>
            <a:off x="226275" y="2165642"/>
            <a:ext cx="10951093"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400" b="1" dirty="0">
                <a:solidFill>
                  <a:schemeClr val="bg1"/>
                </a:solidFill>
                <a:latin typeface="Book Antiqua" panose="02040602050305030304" pitchFamily="18" charset="0"/>
                <a:cs typeface="Arial" panose="020B0604020202020204" pitchFamily="34" charset="0"/>
              </a:rPr>
              <a:t>Demographics </a:t>
            </a:r>
            <a:r>
              <a:rPr lang="en-US" sz="1400" dirty="0">
                <a:solidFill>
                  <a:schemeClr val="bg1"/>
                </a:solidFill>
                <a:latin typeface="Book Antiqua" panose="02040602050305030304" pitchFamily="18" charset="0"/>
                <a:cs typeface="Arial" panose="020B0604020202020204" pitchFamily="34" charset="0"/>
              </a:rPr>
              <a:t>(Total CDOs)</a:t>
            </a:r>
          </a:p>
        </p:txBody>
      </p:sp>
      <p:graphicFrame>
        <p:nvGraphicFramePr>
          <p:cNvPr id="4" name="Chart 3">
            <a:extLst>
              <a:ext uri="{FF2B5EF4-FFF2-40B4-BE49-F238E27FC236}">
                <a16:creationId xmlns:a16="http://schemas.microsoft.com/office/drawing/2014/main" id="{CF9492EC-B766-0042-AD27-BDD441423913}"/>
              </a:ext>
            </a:extLst>
          </p:cNvPr>
          <p:cNvGraphicFramePr/>
          <p:nvPr>
            <p:extLst>
              <p:ext uri="{D42A27DB-BD31-4B8C-83A1-F6EECF244321}">
                <p14:modId xmlns:p14="http://schemas.microsoft.com/office/powerpoint/2010/main" val="2984071034"/>
              </p:ext>
            </p:extLst>
          </p:nvPr>
        </p:nvGraphicFramePr>
        <p:xfrm>
          <a:off x="284430" y="2576162"/>
          <a:ext cx="2272546" cy="34843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E617D305-7CF7-EF49-B7BC-507AA69B68AC}"/>
              </a:ext>
            </a:extLst>
          </p:cNvPr>
          <p:cNvGraphicFramePr/>
          <p:nvPr>
            <p:extLst>
              <p:ext uri="{D42A27DB-BD31-4B8C-83A1-F6EECF244321}">
                <p14:modId xmlns:p14="http://schemas.microsoft.com/office/powerpoint/2010/main" val="2214850150"/>
              </p:ext>
            </p:extLst>
          </p:nvPr>
        </p:nvGraphicFramePr>
        <p:xfrm>
          <a:off x="3168898" y="2576162"/>
          <a:ext cx="2272546" cy="41721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a:extLst>
              <a:ext uri="{FF2B5EF4-FFF2-40B4-BE49-F238E27FC236}">
                <a16:creationId xmlns:a16="http://schemas.microsoft.com/office/drawing/2014/main" id="{672220EA-AFA3-564C-A020-7921DDC6A304}"/>
              </a:ext>
            </a:extLst>
          </p:cNvPr>
          <p:cNvGraphicFramePr/>
          <p:nvPr>
            <p:extLst>
              <p:ext uri="{D42A27DB-BD31-4B8C-83A1-F6EECF244321}">
                <p14:modId xmlns:p14="http://schemas.microsoft.com/office/powerpoint/2010/main" val="1969538713"/>
              </p:ext>
            </p:extLst>
          </p:nvPr>
        </p:nvGraphicFramePr>
        <p:xfrm>
          <a:off x="6303795" y="2576162"/>
          <a:ext cx="2272546" cy="41721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a:extLst>
              <a:ext uri="{FF2B5EF4-FFF2-40B4-BE49-F238E27FC236}">
                <a16:creationId xmlns:a16="http://schemas.microsoft.com/office/drawing/2014/main" id="{D95DF7F5-CF9E-1C44-94F9-C63D0D1273FD}"/>
              </a:ext>
            </a:extLst>
          </p:cNvPr>
          <p:cNvGraphicFramePr/>
          <p:nvPr>
            <p:extLst>
              <p:ext uri="{D42A27DB-BD31-4B8C-83A1-F6EECF244321}">
                <p14:modId xmlns:p14="http://schemas.microsoft.com/office/powerpoint/2010/main" val="3374002135"/>
              </p:ext>
            </p:extLst>
          </p:nvPr>
        </p:nvGraphicFramePr>
        <p:xfrm>
          <a:off x="9335998" y="2576162"/>
          <a:ext cx="2272546" cy="4172146"/>
        </p:xfrm>
        <a:graphic>
          <a:graphicData uri="http://schemas.openxmlformats.org/drawingml/2006/chart">
            <c:chart xmlns:c="http://schemas.openxmlformats.org/drawingml/2006/chart" xmlns:r="http://schemas.openxmlformats.org/officeDocument/2006/relationships" r:id="rId5"/>
          </a:graphicData>
        </a:graphic>
      </p:graphicFrame>
      <p:sp>
        <p:nvSpPr>
          <p:cNvPr id="22" name="Title 1">
            <a:extLst>
              <a:ext uri="{FF2B5EF4-FFF2-40B4-BE49-F238E27FC236}">
                <a16:creationId xmlns:a16="http://schemas.microsoft.com/office/drawing/2014/main" id="{02659731-22ED-7C49-9C13-94CE8A7C28D3}"/>
              </a:ext>
            </a:extLst>
          </p:cNvPr>
          <p:cNvSpPr>
            <a:spLocks noGrp="1"/>
          </p:cNvSpPr>
          <p:nvPr>
            <p:ph type="title"/>
          </p:nvPr>
        </p:nvSpPr>
        <p:spPr>
          <a:xfrm>
            <a:off x="226276" y="493684"/>
            <a:ext cx="11737124" cy="1325563"/>
          </a:xfrm>
        </p:spPr>
        <p:txBody>
          <a:bodyPr/>
          <a:lstStyle/>
          <a:p>
            <a:r>
              <a:rPr lang="en-US" dirty="0"/>
              <a:t>Who are CDOs?</a:t>
            </a:r>
          </a:p>
        </p:txBody>
      </p:sp>
      <p:sp>
        <p:nvSpPr>
          <p:cNvPr id="23" name="Content Placeholder 2">
            <a:extLst>
              <a:ext uri="{FF2B5EF4-FFF2-40B4-BE49-F238E27FC236}">
                <a16:creationId xmlns:a16="http://schemas.microsoft.com/office/drawing/2014/main" id="{DBABCBA3-869C-FF43-A18D-9DB9B806661A}"/>
              </a:ext>
            </a:extLst>
          </p:cNvPr>
          <p:cNvSpPr txBox="1">
            <a:spLocks/>
          </p:cNvSpPr>
          <p:nvPr/>
        </p:nvSpPr>
        <p:spPr>
          <a:xfrm>
            <a:off x="226276" y="1407792"/>
            <a:ext cx="10758731"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Demographically, CDOs in our study skew male, </a:t>
            </a:r>
            <a:r>
              <a:rPr lang="en-US" sz="1600" dirty="0" smtClean="0">
                <a:solidFill>
                  <a:schemeClr val="tx1"/>
                </a:solidFill>
                <a:latin typeface="Book Antiqua" panose="02040602050305030304" pitchFamily="18" charset="0"/>
                <a:cs typeface="Arial" panose="020B0604020202020204" pitchFamily="34" charset="0"/>
              </a:rPr>
              <a:t>Millennial and Gen X, </a:t>
            </a:r>
            <a:r>
              <a:rPr lang="en-US" sz="1600" dirty="0">
                <a:solidFill>
                  <a:schemeClr val="tx1"/>
                </a:solidFill>
                <a:latin typeface="Book Antiqua" panose="02040602050305030304" pitchFamily="18" charset="0"/>
                <a:cs typeface="Arial" panose="020B0604020202020204" pitchFamily="34" charset="0"/>
              </a:rPr>
              <a:t>college-educated </a:t>
            </a:r>
            <a:r>
              <a:rPr lang="en-US" sz="1600" dirty="0" smtClean="0">
                <a:solidFill>
                  <a:schemeClr val="tx1"/>
                </a:solidFill>
                <a:latin typeface="Book Antiqua" panose="02040602050305030304" pitchFamily="18" charset="0"/>
                <a:cs typeface="Arial" panose="020B0604020202020204" pitchFamily="34" charset="0"/>
              </a:rPr>
              <a:t>or higher, and white</a:t>
            </a:r>
            <a:r>
              <a:rPr lang="en-US" sz="1600" dirty="0">
                <a:solidFill>
                  <a:schemeClr val="tx1"/>
                </a:solidFill>
                <a:latin typeface="Book Antiqua" panose="02040602050305030304" pitchFamily="18" charset="0"/>
                <a:cs typeface="Arial" panose="020B0604020202020204" pitchFamily="34" charset="0"/>
              </a:rPr>
              <a:t>.</a:t>
            </a:r>
          </a:p>
        </p:txBody>
      </p:sp>
    </p:spTree>
    <p:extLst>
      <p:ext uri="{BB962C8B-B14F-4D97-AF65-F5344CB8AC3E}">
        <p14:creationId xmlns:p14="http://schemas.microsoft.com/office/powerpoint/2010/main" val="2838965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80AA4-CAB1-6442-AA01-CA55E67F98F6}"/>
              </a:ext>
            </a:extLst>
          </p:cNvPr>
          <p:cNvSpPr>
            <a:spLocks noGrp="1"/>
          </p:cNvSpPr>
          <p:nvPr>
            <p:ph type="title"/>
          </p:nvPr>
        </p:nvSpPr>
        <p:spPr>
          <a:xfrm>
            <a:off x="226276" y="432979"/>
            <a:ext cx="11737124" cy="1325563"/>
          </a:xfrm>
        </p:spPr>
        <p:txBody>
          <a:bodyPr>
            <a:normAutofit/>
          </a:bodyPr>
          <a:lstStyle/>
          <a:p>
            <a:r>
              <a:rPr lang="en-US" sz="2400" dirty="0">
                <a:solidFill>
                  <a:schemeClr val="bg1">
                    <a:lumMod val="50000"/>
                  </a:schemeClr>
                </a:solidFill>
              </a:rPr>
              <a:t>Who are CDOs? (cont’d)</a:t>
            </a:r>
          </a:p>
        </p:txBody>
      </p:sp>
      <p:sp>
        <p:nvSpPr>
          <p:cNvPr id="5" name="Title 1"/>
          <p:cNvSpPr txBox="1">
            <a:spLocks/>
          </p:cNvSpPr>
          <p:nvPr/>
        </p:nvSpPr>
        <p:spPr>
          <a:xfrm>
            <a:off x="450880" y="414882"/>
            <a:ext cx="11260359" cy="591075"/>
          </a:xfrm>
          <a:prstGeom prst="rect">
            <a:avLst/>
          </a:prstGeom>
        </p:spPr>
        <p:txBody>
          <a:bodyPr vert="horz" lIns="91432" tIns="45719" rIns="91432" bIns="45719" rtlCol="0" anchor="t">
            <a:normAutofit/>
          </a:bodyPr>
          <a:lstStyle>
            <a:lvl1pPr algn="l" defTabSz="914309" rtl="0" eaLnBrk="1" latinLnBrk="0" hangingPunct="1">
              <a:lnSpc>
                <a:spcPct val="70000"/>
              </a:lnSpc>
              <a:spcBef>
                <a:spcPct val="0"/>
              </a:spcBef>
              <a:buNone/>
              <a:defRPr sz="4400" kern="1200">
                <a:solidFill>
                  <a:schemeClr val="tx1"/>
                </a:solidFill>
                <a:latin typeface="Montefiore Regular Condensed" charset="0"/>
                <a:ea typeface="Montefiore Regular Condensed" charset="0"/>
                <a:cs typeface="Montefiore Regular Condensed" charset="0"/>
              </a:defRPr>
            </a:lvl1pPr>
          </a:lstStyle>
          <a:p>
            <a:pPr marL="0" marR="0" lvl="0" indent="0" algn="l" defTabSz="1219048" rtl="0" eaLnBrk="1" fontAlgn="auto" latinLnBrk="0" hangingPunct="1">
              <a:lnSpc>
                <a:spcPct val="7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Always Montefiore" charset="0"/>
              <a:cs typeface="Arial" panose="020B0604020202020204" pitchFamily="34" charset="0"/>
            </a:endParaRPr>
          </a:p>
        </p:txBody>
      </p:sp>
      <p:sp>
        <p:nvSpPr>
          <p:cNvPr id="6" name="Content Placeholder 2"/>
          <p:cNvSpPr txBox="1">
            <a:spLocks/>
          </p:cNvSpPr>
          <p:nvPr/>
        </p:nvSpPr>
        <p:spPr>
          <a:xfrm>
            <a:off x="226276" y="1261467"/>
            <a:ext cx="11579148"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CDOs have been in their current position for an average of nearly eight years. Most </a:t>
            </a:r>
            <a:r>
              <a:rPr lang="en-US" sz="1600" dirty="0" smtClean="0">
                <a:solidFill>
                  <a:schemeClr val="tx1"/>
                </a:solidFill>
                <a:latin typeface="Book Antiqua" panose="02040602050305030304" pitchFamily="18" charset="0"/>
                <a:cs typeface="Arial" panose="020B0604020202020204" pitchFamily="34" charset="0"/>
              </a:rPr>
              <a:t>were </a:t>
            </a:r>
            <a:r>
              <a:rPr lang="en-US" sz="1600" dirty="0">
                <a:solidFill>
                  <a:schemeClr val="tx1"/>
                </a:solidFill>
                <a:latin typeface="Book Antiqua" panose="02040602050305030304" pitchFamily="18" charset="0"/>
                <a:cs typeface="Arial" panose="020B0604020202020204" pitchFamily="34" charset="0"/>
              </a:rPr>
              <a:t>responsible for D&amp;I in their previous job (77%) and were typically internal hires, transfers or promotions (74%).</a:t>
            </a: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8</a:t>
            </a:fld>
            <a:endParaRPr lang="en-US" sz="800" dirty="0">
              <a:solidFill>
                <a:schemeClr val="tx1">
                  <a:lumMod val="65000"/>
                  <a:lumOff val="35000"/>
                </a:schemeClr>
              </a:solidFill>
              <a:latin typeface="Arial"/>
            </a:endParaRPr>
          </a:p>
        </p:txBody>
      </p:sp>
      <p:sp>
        <p:nvSpPr>
          <p:cNvPr id="15" name="TextBox 14"/>
          <p:cNvSpPr txBox="1"/>
          <p:nvPr/>
        </p:nvSpPr>
        <p:spPr>
          <a:xfrm>
            <a:off x="226277" y="6563642"/>
            <a:ext cx="3596924" cy="184666"/>
          </a:xfrm>
          <a:prstGeom prst="rect">
            <a:avLst/>
          </a:prstGeom>
          <a:noFill/>
        </p:spPr>
        <p:txBody>
          <a:bodyPr wrap="square" rtlCol="0">
            <a:spAutoFit/>
          </a:bodyPr>
          <a:lstStyle/>
          <a:p>
            <a:r>
              <a:rPr lang="en-US" sz="600" dirty="0">
                <a:solidFill>
                  <a:schemeClr val="bg1"/>
                </a:solidFill>
              </a:rPr>
              <a:t>Percentages do not add to 100 when respondent chose “Prefer not to respond” or “Other”</a:t>
            </a:r>
          </a:p>
        </p:txBody>
      </p:sp>
      <p:sp>
        <p:nvSpPr>
          <p:cNvPr id="19" name="Content Placeholder 2"/>
          <p:cNvSpPr txBox="1">
            <a:spLocks/>
          </p:cNvSpPr>
          <p:nvPr/>
        </p:nvSpPr>
        <p:spPr>
          <a:xfrm>
            <a:off x="226275" y="2165642"/>
            <a:ext cx="10951093"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400" b="1" dirty="0">
                <a:solidFill>
                  <a:schemeClr val="bg1"/>
                </a:solidFill>
                <a:latin typeface="Book Antiqua" panose="02040602050305030304" pitchFamily="18" charset="0"/>
                <a:cs typeface="Arial" panose="020B0604020202020204" pitchFamily="34" charset="0"/>
              </a:rPr>
              <a:t>Professional Background </a:t>
            </a:r>
            <a:r>
              <a:rPr lang="en-US" sz="1400" dirty="0">
                <a:solidFill>
                  <a:schemeClr val="bg1"/>
                </a:solidFill>
                <a:latin typeface="Book Antiqua" panose="02040602050305030304" pitchFamily="18" charset="0"/>
                <a:cs typeface="Arial" panose="020B0604020202020204" pitchFamily="34" charset="0"/>
              </a:rPr>
              <a:t>(Total CDOs)</a:t>
            </a:r>
          </a:p>
        </p:txBody>
      </p:sp>
      <p:graphicFrame>
        <p:nvGraphicFramePr>
          <p:cNvPr id="14" name="Chart 13">
            <a:extLst>
              <a:ext uri="{FF2B5EF4-FFF2-40B4-BE49-F238E27FC236}">
                <a16:creationId xmlns:a16="http://schemas.microsoft.com/office/drawing/2014/main" id="{E617D305-7CF7-EF49-B7BC-507AA69B68AC}"/>
              </a:ext>
            </a:extLst>
          </p:cNvPr>
          <p:cNvGraphicFramePr/>
          <p:nvPr>
            <p:extLst>
              <p:ext uri="{D42A27DB-BD31-4B8C-83A1-F6EECF244321}">
                <p14:modId xmlns:p14="http://schemas.microsoft.com/office/powerpoint/2010/main" val="1316488594"/>
              </p:ext>
            </p:extLst>
          </p:nvPr>
        </p:nvGraphicFramePr>
        <p:xfrm>
          <a:off x="3946643" y="2716177"/>
          <a:ext cx="3872839" cy="37725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a:extLst>
              <a:ext uri="{FF2B5EF4-FFF2-40B4-BE49-F238E27FC236}">
                <a16:creationId xmlns:a16="http://schemas.microsoft.com/office/drawing/2014/main" id="{C1993287-C4B3-1441-BCD3-8C85B0F4FB0F}"/>
              </a:ext>
            </a:extLst>
          </p:cNvPr>
          <p:cNvGraphicFramePr/>
          <p:nvPr>
            <p:extLst>
              <p:ext uri="{D42A27DB-BD31-4B8C-83A1-F6EECF244321}">
                <p14:modId xmlns:p14="http://schemas.microsoft.com/office/powerpoint/2010/main" val="2092481544"/>
              </p:ext>
            </p:extLst>
          </p:nvPr>
        </p:nvGraphicFramePr>
        <p:xfrm>
          <a:off x="7999799" y="2727046"/>
          <a:ext cx="3872839" cy="3772599"/>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a:extLst>
              <a:ext uri="{FF2B5EF4-FFF2-40B4-BE49-F238E27FC236}">
                <a16:creationId xmlns:a16="http://schemas.microsoft.com/office/drawing/2014/main" id="{E0FBE373-EDFC-0543-99F0-EA5B8E0D6D32}"/>
              </a:ext>
            </a:extLst>
          </p:cNvPr>
          <p:cNvSpPr/>
          <p:nvPr/>
        </p:nvSpPr>
        <p:spPr>
          <a:xfrm>
            <a:off x="798105" y="3569016"/>
            <a:ext cx="2453268" cy="24532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0" b="1" dirty="0">
                <a:solidFill>
                  <a:schemeClr val="bg1"/>
                </a:solidFill>
                <a:latin typeface="Book Antiqua" panose="02040602050305030304" pitchFamily="18" charset="0"/>
              </a:rPr>
              <a:t>7.8</a:t>
            </a:r>
          </a:p>
        </p:txBody>
      </p:sp>
      <p:sp>
        <p:nvSpPr>
          <p:cNvPr id="7" name="Rectangle 6">
            <a:extLst>
              <a:ext uri="{FF2B5EF4-FFF2-40B4-BE49-F238E27FC236}">
                <a16:creationId xmlns:a16="http://schemas.microsoft.com/office/drawing/2014/main" id="{F90201E1-EF38-984D-8063-CAF8C4BED055}"/>
              </a:ext>
            </a:extLst>
          </p:cNvPr>
          <p:cNvSpPr/>
          <p:nvPr/>
        </p:nvSpPr>
        <p:spPr>
          <a:xfrm>
            <a:off x="579863" y="2787161"/>
            <a:ext cx="3059326" cy="646331"/>
          </a:xfrm>
          <a:prstGeom prst="rect">
            <a:avLst/>
          </a:prstGeom>
        </p:spPr>
        <p:txBody>
          <a:bodyPr wrap="square">
            <a:spAutoFit/>
          </a:bodyPr>
          <a:lstStyle/>
          <a:p>
            <a:pPr algn="ctr"/>
            <a:r>
              <a:rPr lang="en-US" dirty="0">
                <a:solidFill>
                  <a:schemeClr val="bg1"/>
                </a:solidFill>
                <a:latin typeface="Book Antiqua" panose="02040602050305030304" pitchFamily="18" charset="0"/>
              </a:rPr>
              <a:t>Number of years in current position (average)</a:t>
            </a:r>
          </a:p>
        </p:txBody>
      </p:sp>
      <p:sp>
        <p:nvSpPr>
          <p:cNvPr id="8" name="TextBox 7">
            <a:extLst>
              <a:ext uri="{FF2B5EF4-FFF2-40B4-BE49-F238E27FC236}">
                <a16:creationId xmlns:a16="http://schemas.microsoft.com/office/drawing/2014/main" id="{32AC6541-E8BF-6648-85E4-4A044E71B643}"/>
              </a:ext>
            </a:extLst>
          </p:cNvPr>
          <p:cNvSpPr txBox="1"/>
          <p:nvPr/>
        </p:nvSpPr>
        <p:spPr>
          <a:xfrm>
            <a:off x="1437441" y="5142358"/>
            <a:ext cx="1174595" cy="369332"/>
          </a:xfrm>
          <a:prstGeom prst="rect">
            <a:avLst/>
          </a:prstGeom>
          <a:noFill/>
        </p:spPr>
        <p:txBody>
          <a:bodyPr wrap="square" rtlCol="0">
            <a:spAutoFit/>
          </a:bodyPr>
          <a:lstStyle/>
          <a:p>
            <a:pPr algn="ctr"/>
            <a:r>
              <a:rPr lang="en-US" dirty="0">
                <a:solidFill>
                  <a:schemeClr val="bg1"/>
                </a:solidFill>
                <a:latin typeface="Book Antiqua" panose="02040602050305030304" pitchFamily="18" charset="0"/>
              </a:rPr>
              <a:t>years</a:t>
            </a:r>
          </a:p>
        </p:txBody>
      </p:sp>
    </p:spTree>
    <p:extLst>
      <p:ext uri="{BB962C8B-B14F-4D97-AF65-F5344CB8AC3E}">
        <p14:creationId xmlns:p14="http://schemas.microsoft.com/office/powerpoint/2010/main" val="3404917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952" y="1703836"/>
            <a:ext cx="11495302" cy="896536"/>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CDOs have multiple reporting lines, with an average of 2.1 people they report to. They most typically report to a chief officer of the company (69%). </a:t>
            </a:r>
            <a:r>
              <a:rPr lang="en-US" sz="1600" dirty="0" smtClean="0">
                <a:solidFill>
                  <a:schemeClr val="tx1"/>
                </a:solidFill>
                <a:latin typeface="Book Antiqua" panose="02040602050305030304" pitchFamily="18" charset="0"/>
                <a:cs typeface="Arial" panose="020B0604020202020204" pitchFamily="34" charset="0"/>
              </a:rPr>
              <a:t>Four in 10 report </a:t>
            </a:r>
            <a:r>
              <a:rPr lang="en-US" sz="1600" dirty="0">
                <a:solidFill>
                  <a:schemeClr val="tx1"/>
                </a:solidFill>
                <a:latin typeface="Book Antiqua" panose="02040602050305030304" pitchFamily="18" charset="0"/>
                <a:cs typeface="Arial" panose="020B0604020202020204" pitchFamily="34" charset="0"/>
              </a:rPr>
              <a:t>to the CEO (39%), followed by the Board of Directors (29%). </a:t>
            </a: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9</a:t>
            </a:fld>
            <a:endParaRPr lang="en-US" sz="800" dirty="0">
              <a:solidFill>
                <a:schemeClr val="tx1">
                  <a:lumMod val="65000"/>
                  <a:lumOff val="35000"/>
                </a:schemeClr>
              </a:solidFill>
              <a:latin typeface="Arial"/>
            </a:endParaRPr>
          </a:p>
        </p:txBody>
      </p:sp>
      <p:sp>
        <p:nvSpPr>
          <p:cNvPr id="9" name="Title 8">
            <a:extLst>
              <a:ext uri="{FF2B5EF4-FFF2-40B4-BE49-F238E27FC236}">
                <a16:creationId xmlns:a16="http://schemas.microsoft.com/office/drawing/2014/main" id="{33B7CE34-5EC9-464C-B575-FC5796BA10E9}"/>
              </a:ext>
            </a:extLst>
          </p:cNvPr>
          <p:cNvSpPr>
            <a:spLocks noGrp="1"/>
          </p:cNvSpPr>
          <p:nvPr>
            <p:ph type="title"/>
          </p:nvPr>
        </p:nvSpPr>
        <p:spPr>
          <a:xfrm>
            <a:off x="226276" y="1046849"/>
            <a:ext cx="11737124" cy="705003"/>
          </a:xfrm>
        </p:spPr>
        <p:txBody>
          <a:bodyPr anchor="t"/>
          <a:lstStyle/>
          <a:p>
            <a:r>
              <a:rPr lang="en-US" dirty="0"/>
              <a:t>CDO Reporting Lines</a:t>
            </a:r>
          </a:p>
        </p:txBody>
      </p:sp>
      <p:sp>
        <p:nvSpPr>
          <p:cNvPr id="7" name="Rectangle 6">
            <a:extLst>
              <a:ext uri="{FF2B5EF4-FFF2-40B4-BE49-F238E27FC236}">
                <a16:creationId xmlns:a16="http://schemas.microsoft.com/office/drawing/2014/main" id="{23C4B404-6B31-0946-9AF5-C29E05DFCC12}"/>
              </a:ext>
            </a:extLst>
          </p:cNvPr>
          <p:cNvSpPr/>
          <p:nvPr/>
        </p:nvSpPr>
        <p:spPr>
          <a:xfrm>
            <a:off x="10952629" y="3294529"/>
            <a:ext cx="544606" cy="8001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407865154"/>
              </p:ext>
            </p:extLst>
          </p:nvPr>
        </p:nvGraphicFramePr>
        <p:xfrm>
          <a:off x="1652439" y="2743370"/>
          <a:ext cx="7705907" cy="3348014"/>
        </p:xfrm>
        <a:graphic>
          <a:graphicData uri="http://schemas.openxmlformats.org/drawingml/2006/table">
            <a:tbl>
              <a:tblPr firstRow="1" bandRow="1">
                <a:tableStyleId>{21E4AEA4-8DFA-4A89-87EB-49C32662AFE0}</a:tableStyleId>
              </a:tblPr>
              <a:tblGrid>
                <a:gridCol w="6575917">
                  <a:extLst>
                    <a:ext uri="{9D8B030D-6E8A-4147-A177-3AD203B41FA5}">
                      <a16:colId xmlns:a16="http://schemas.microsoft.com/office/drawing/2014/main" val="20000"/>
                    </a:ext>
                  </a:extLst>
                </a:gridCol>
                <a:gridCol w="1129990">
                  <a:extLst>
                    <a:ext uri="{9D8B030D-6E8A-4147-A177-3AD203B41FA5}">
                      <a16:colId xmlns:a16="http://schemas.microsoft.com/office/drawing/2014/main" val="327469088"/>
                    </a:ext>
                  </a:extLst>
                </a:gridCol>
              </a:tblGrid>
              <a:tr h="188281">
                <a:tc>
                  <a:txBody>
                    <a:bodyPr/>
                    <a:lstStyle/>
                    <a:p>
                      <a:pPr algn="l"/>
                      <a:r>
                        <a:rPr lang="en-US" sz="1400" dirty="0">
                          <a:solidFill>
                            <a:schemeClr val="accent1"/>
                          </a:solidFill>
                          <a:effectLst/>
                          <a:latin typeface="Book Antiqua" panose="02040602050305030304" pitchFamily="18" charset="0"/>
                          <a:cs typeface="Arial" pitchFamily="34" charset="0"/>
                        </a:rPr>
                        <a:t>Title of Person to Whom Directly Report (multiple</a:t>
                      </a:r>
                      <a:r>
                        <a:rPr lang="en-US" sz="1400" baseline="0" dirty="0">
                          <a:solidFill>
                            <a:schemeClr val="accent1"/>
                          </a:solidFill>
                          <a:effectLst/>
                          <a:latin typeface="Book Antiqua" panose="02040602050305030304" pitchFamily="18" charset="0"/>
                          <a:cs typeface="Arial" pitchFamily="34" charset="0"/>
                        </a:rPr>
                        <a:t> mentions allowed)</a:t>
                      </a:r>
                      <a:endParaRPr lang="en-US" sz="1400" dirty="0">
                        <a:solidFill>
                          <a:schemeClr val="accent1"/>
                        </a:solidFill>
                        <a:effectLst/>
                        <a:latin typeface="Book Antiqua" panose="02040602050305030304" pitchFamily="18" charset="0"/>
                        <a:cs typeface="Arial" pitchFamily="34" charset="0"/>
                      </a:endParaRPr>
                    </a:p>
                  </a:txBody>
                  <a:tcPr marL="0"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sz="1400" b="1" kern="1200" dirty="0">
                          <a:solidFill>
                            <a:schemeClr val="accent1"/>
                          </a:solidFill>
                          <a:effectLst/>
                          <a:latin typeface="Book Antiqua" panose="02040602050305030304" pitchFamily="18" charset="0"/>
                          <a:ea typeface="+mn-ea"/>
                          <a:cs typeface="+mn-cs"/>
                        </a:rPr>
                        <a:t>Total</a:t>
                      </a:r>
                      <a:r>
                        <a:rPr lang="en-US" sz="1400" b="1" kern="1200" baseline="0" dirty="0">
                          <a:solidFill>
                            <a:schemeClr val="accent1"/>
                          </a:solidFill>
                          <a:effectLst/>
                          <a:latin typeface="Book Antiqua" panose="02040602050305030304" pitchFamily="18" charset="0"/>
                          <a:ea typeface="+mn-ea"/>
                          <a:cs typeface="+mn-cs"/>
                        </a:rPr>
                        <a:t> CDOs</a:t>
                      </a:r>
                      <a:endParaRPr lang="en-US" sz="1400" b="1" kern="1200" dirty="0">
                        <a:solidFill>
                          <a:schemeClr val="accent1"/>
                        </a:solidFill>
                        <a:effectLst/>
                        <a:latin typeface="Book Antiqua" panose="02040602050305030304" pitchFamily="18" charset="0"/>
                        <a:ea typeface="+mn-ea"/>
                        <a:cs typeface="+mn-cs"/>
                      </a:endParaRPr>
                    </a:p>
                  </a:txBody>
                  <a:tcPr marL="0"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45150">
                <a:tc>
                  <a:txBody>
                    <a:bodyPr/>
                    <a:lstStyle/>
                    <a:p>
                      <a:pPr algn="l" rtl="0" fontAlgn="b"/>
                      <a:r>
                        <a:rPr lang="en-US" sz="1200" b="1" i="0" u="none" strike="noStrike" dirty="0" smtClean="0">
                          <a:solidFill>
                            <a:schemeClr val="tx1"/>
                          </a:solidFill>
                          <a:effectLst/>
                          <a:latin typeface="Book Antiqua" panose="02040602050305030304" pitchFamily="18" charset="0"/>
                        </a:rPr>
                        <a:t>Any C-Level position</a:t>
                      </a:r>
                      <a:r>
                        <a:rPr lang="en-US" sz="1200" b="1" i="0" u="none" strike="noStrike" baseline="0" dirty="0" smtClean="0">
                          <a:solidFill>
                            <a:schemeClr val="tx1"/>
                          </a:solidFill>
                          <a:effectLst/>
                          <a:latin typeface="Book Antiqua" panose="02040602050305030304" pitchFamily="18" charset="0"/>
                        </a:rPr>
                        <a:t> </a:t>
                      </a:r>
                      <a:r>
                        <a:rPr lang="en-US" sz="1200" b="1" i="0" u="none" strike="noStrike" dirty="0" smtClean="0">
                          <a:solidFill>
                            <a:schemeClr val="tx1"/>
                          </a:solidFill>
                          <a:effectLst/>
                          <a:latin typeface="Book Antiqua" panose="02040602050305030304" pitchFamily="18" charset="0"/>
                        </a:rPr>
                        <a:t>(net</a:t>
                      </a:r>
                      <a:r>
                        <a:rPr lang="en-US" sz="1200" b="1" i="0" u="none" strike="noStrike" dirty="0">
                          <a:solidFill>
                            <a:schemeClr val="tx1"/>
                          </a:solidFill>
                          <a:effectLst/>
                          <a:latin typeface="Book Antiqua" panose="02040602050305030304" pitchFamily="18" charset="0"/>
                        </a:rPr>
                        <a:t>)</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Book Antiqua" panose="02040602050305030304" pitchFamily="18" charset="0"/>
                        </a:rPr>
                        <a:t>69%</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6064957"/>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Executive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39%</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1811868"/>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Human Resources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17%</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335851"/>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Operating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13%</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2216851"/>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Financial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13%</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9884657"/>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Communications Officer/Head of Corporate Affairs/Head of Public Relations</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11%</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54796"/>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Compliance/Ethics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10%</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2335830"/>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Corporate Social Responsibility Officer/Chief Sustainability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10%</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015049"/>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Legal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9%</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6919790"/>
                  </a:ext>
                </a:extLst>
              </a:tr>
              <a:tr h="191360">
                <a:tc>
                  <a:txBody>
                    <a:bodyPr/>
                    <a:lstStyle/>
                    <a:p>
                      <a:pPr algn="l" rtl="0" fontAlgn="b"/>
                      <a:r>
                        <a:rPr lang="en-US" sz="1200" b="0" i="0" u="none" strike="noStrike" dirty="0">
                          <a:solidFill>
                            <a:schemeClr val="tx1"/>
                          </a:solidFill>
                          <a:effectLst/>
                          <a:latin typeface="Book Antiqua" panose="02040602050305030304" pitchFamily="18" charset="0"/>
                        </a:rPr>
                        <a:t>Chief Marketing Officer</a:t>
                      </a:r>
                    </a:p>
                  </a:txBody>
                  <a:tcPr marL="502920" marR="19240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0" i="0" u="none" strike="noStrike" dirty="0">
                          <a:solidFill>
                            <a:schemeClr val="tx1"/>
                          </a:solidFill>
                          <a:effectLst/>
                          <a:latin typeface="Book Antiqua" panose="02040602050305030304" pitchFamily="18" charset="0"/>
                        </a:rPr>
                        <a:t>7%</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106692"/>
                  </a:ext>
                </a:extLst>
              </a:tr>
              <a:tr h="191360">
                <a:tc>
                  <a:txBody>
                    <a:bodyPr/>
                    <a:lstStyle/>
                    <a:p>
                      <a:pPr algn="l" rtl="0" fontAlgn="b"/>
                      <a:r>
                        <a:rPr lang="en-US" sz="1200" b="1" i="0" u="none" strike="noStrike" dirty="0">
                          <a:solidFill>
                            <a:schemeClr val="tx1"/>
                          </a:solidFill>
                          <a:effectLst/>
                          <a:latin typeface="Book Antiqua" panose="02040602050305030304" pitchFamily="18" charset="0"/>
                        </a:rPr>
                        <a:t>Business </a:t>
                      </a:r>
                      <a:r>
                        <a:rPr lang="en-US" sz="1200" b="1" i="0" u="none" strike="noStrike" dirty="0" smtClean="0">
                          <a:solidFill>
                            <a:schemeClr val="tx1"/>
                          </a:solidFill>
                          <a:effectLst/>
                          <a:latin typeface="Book Antiqua" panose="02040602050305030304" pitchFamily="18" charset="0"/>
                        </a:rPr>
                        <a:t>Unit </a:t>
                      </a:r>
                      <a:r>
                        <a:rPr lang="en-US" sz="1200" b="1" i="0" u="none" strike="noStrike" dirty="0">
                          <a:solidFill>
                            <a:schemeClr val="tx1"/>
                          </a:solidFill>
                          <a:effectLst/>
                          <a:latin typeface="Book Antiqua" panose="02040602050305030304" pitchFamily="18" charset="0"/>
                        </a:rPr>
                        <a:t>H</a:t>
                      </a:r>
                      <a:r>
                        <a:rPr lang="en-US" sz="1200" b="1" i="0" u="none" strike="noStrike" dirty="0" smtClean="0">
                          <a:solidFill>
                            <a:schemeClr val="tx1"/>
                          </a:solidFill>
                          <a:effectLst/>
                          <a:latin typeface="Book Antiqua" panose="02040602050305030304" pitchFamily="18" charset="0"/>
                        </a:rPr>
                        <a:t>ead</a:t>
                      </a:r>
                      <a:endParaRPr lang="en-US" sz="1200" b="1" i="0" u="none" strike="noStrike" dirty="0">
                        <a:solidFill>
                          <a:schemeClr val="tx1"/>
                        </a:solidFill>
                        <a:effectLst/>
                        <a:latin typeface="Book Antiqua" panose="02040602050305030304" pitchFamily="18" charset="0"/>
                      </a:endParaRP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rtl="0" fontAlgn="b"/>
                      <a:r>
                        <a:rPr lang="en-US" sz="1200" b="1" i="0" u="none" strike="noStrike" dirty="0">
                          <a:solidFill>
                            <a:schemeClr val="tx1"/>
                          </a:solidFill>
                          <a:effectLst/>
                          <a:latin typeface="Book Antiqua" panose="02040602050305030304" pitchFamily="18" charset="0"/>
                        </a:rPr>
                        <a:t>23%</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343416"/>
                  </a:ext>
                </a:extLst>
              </a:tr>
              <a:tr h="191360">
                <a:tc>
                  <a:txBody>
                    <a:bodyPr/>
                    <a:lstStyle/>
                    <a:p>
                      <a:pPr algn="l" rtl="0" fontAlgn="b"/>
                      <a:r>
                        <a:rPr lang="en-US" sz="1200" b="1" i="0" u="none" strike="noStrike" dirty="0">
                          <a:solidFill>
                            <a:schemeClr val="tx1"/>
                          </a:solidFill>
                          <a:effectLst/>
                          <a:latin typeface="Book Antiqua" panose="02040602050305030304" pitchFamily="18" charset="0"/>
                        </a:rPr>
                        <a:t>Board of Directors, Executive Board/Council</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rtl="0" fontAlgn="b"/>
                      <a:r>
                        <a:rPr lang="en-US" sz="1200" b="1" i="0" u="none" strike="noStrike" dirty="0">
                          <a:solidFill>
                            <a:schemeClr val="tx1"/>
                          </a:solidFill>
                          <a:effectLst/>
                          <a:latin typeface="Book Antiqua" panose="02040602050305030304" pitchFamily="18" charset="0"/>
                        </a:rPr>
                        <a:t>29%</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2308849"/>
                  </a:ext>
                </a:extLst>
              </a:tr>
              <a:tr h="191360">
                <a:tc>
                  <a:txBody>
                    <a:bodyPr/>
                    <a:lstStyle/>
                    <a:p>
                      <a:pPr lvl="0" algn="l" rtl="0" fontAlgn="b"/>
                      <a:r>
                        <a:rPr lang="en-US" sz="1200" b="1" i="0" u="none" strike="noStrike" dirty="0">
                          <a:solidFill>
                            <a:schemeClr val="tx1"/>
                          </a:solidFill>
                          <a:effectLst/>
                          <a:latin typeface="Book Antiqua" panose="02040602050305030304" pitchFamily="18" charset="0"/>
                        </a:rPr>
                        <a:t>Corporate Foundation, Social Impact Council</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r" rtl="0" fontAlgn="b"/>
                      <a:r>
                        <a:rPr lang="en-US" sz="1200" b="1" i="0" u="none" strike="noStrike" dirty="0">
                          <a:solidFill>
                            <a:schemeClr val="tx1"/>
                          </a:solidFill>
                          <a:effectLst/>
                          <a:latin typeface="Book Antiqua" panose="02040602050305030304" pitchFamily="18" charset="0"/>
                        </a:rPr>
                        <a:t>8%</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3891572"/>
                  </a:ext>
                </a:extLst>
              </a:tr>
              <a:tr h="191360">
                <a:tc>
                  <a:txBody>
                    <a:bodyPr/>
                    <a:lstStyle/>
                    <a:p>
                      <a:pPr algn="l" rtl="0" fontAlgn="b"/>
                      <a:r>
                        <a:rPr lang="en-US" sz="1200" b="1" i="0" u="none" strike="noStrike" dirty="0">
                          <a:solidFill>
                            <a:schemeClr val="tx1"/>
                          </a:solidFill>
                          <a:effectLst/>
                          <a:latin typeface="Book Antiqua" panose="02040602050305030304" pitchFamily="18" charset="0"/>
                        </a:rPr>
                        <a:t>President</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
                      <a:r>
                        <a:rPr lang="en-US" sz="1200" b="1" i="0" u="none" strike="noStrike" dirty="0">
                          <a:solidFill>
                            <a:schemeClr val="tx1"/>
                          </a:solidFill>
                          <a:effectLst/>
                          <a:latin typeface="Book Antiqua" panose="02040602050305030304" pitchFamily="18" charset="0"/>
                        </a:rPr>
                        <a:t>8%</a:t>
                      </a:r>
                    </a:p>
                  </a:txBody>
                  <a:tcPr marL="45720"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51777399"/>
                  </a:ext>
                </a:extLst>
              </a:tr>
            </a:tbl>
          </a:graphicData>
        </a:graphic>
      </p:graphicFrame>
      <p:grpSp>
        <p:nvGrpSpPr>
          <p:cNvPr id="10" name="Group 9">
            <a:extLst>
              <a:ext uri="{FF2B5EF4-FFF2-40B4-BE49-F238E27FC236}">
                <a16:creationId xmlns:a16="http://schemas.microsoft.com/office/drawing/2014/main" id="{1E7E160A-4D8F-B54C-936B-68D29F185CE4}"/>
              </a:ext>
            </a:extLst>
          </p:cNvPr>
          <p:cNvGrpSpPr/>
          <p:nvPr/>
        </p:nvGrpSpPr>
        <p:grpSpPr>
          <a:xfrm>
            <a:off x="9979611" y="3541247"/>
            <a:ext cx="1605147" cy="1941235"/>
            <a:chOff x="9979611" y="3541247"/>
            <a:chExt cx="1605147" cy="1941235"/>
          </a:xfrm>
        </p:grpSpPr>
        <p:sp>
          <p:nvSpPr>
            <p:cNvPr id="3" name="TextBox 2"/>
            <p:cNvSpPr txBox="1"/>
            <p:nvPr/>
          </p:nvSpPr>
          <p:spPr>
            <a:xfrm>
              <a:off x="9979611" y="4836151"/>
              <a:ext cx="1605147" cy="646331"/>
            </a:xfrm>
            <a:prstGeom prst="rect">
              <a:avLst/>
            </a:prstGeom>
            <a:noFill/>
          </p:spPr>
          <p:txBody>
            <a:bodyPr wrap="square" rtlCol="0">
              <a:spAutoFit/>
            </a:bodyPr>
            <a:lstStyle/>
            <a:p>
              <a:pPr algn="ctr"/>
              <a:r>
                <a:rPr lang="en-US" sz="1200" b="1" dirty="0">
                  <a:latin typeface="Book Antiqua" panose="02040602050305030304" pitchFamily="18" charset="0"/>
                </a:rPr>
                <a:t>Average number of titles report to directly</a:t>
              </a:r>
            </a:p>
          </p:txBody>
        </p:sp>
        <p:sp>
          <p:nvSpPr>
            <p:cNvPr id="2" name="Oval 1">
              <a:extLst>
                <a:ext uri="{FF2B5EF4-FFF2-40B4-BE49-F238E27FC236}">
                  <a16:creationId xmlns:a16="http://schemas.microsoft.com/office/drawing/2014/main" id="{21BDB1B1-7A39-D740-B2D1-73B860E14751}"/>
                </a:ext>
              </a:extLst>
            </p:cNvPr>
            <p:cNvSpPr/>
            <p:nvPr/>
          </p:nvSpPr>
          <p:spPr>
            <a:xfrm>
              <a:off x="10134732" y="3541247"/>
              <a:ext cx="1294904" cy="12949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4000" b="1" dirty="0">
                  <a:latin typeface="Book Antiqua" panose="02040602050305030304" pitchFamily="18" charset="0"/>
                </a:rPr>
                <a:t>2.1</a:t>
              </a:r>
            </a:p>
          </p:txBody>
        </p:sp>
      </p:grpSp>
      <p:sp>
        <p:nvSpPr>
          <p:cNvPr id="4" name="Rectangle 3"/>
          <p:cNvSpPr/>
          <p:nvPr/>
        </p:nvSpPr>
        <p:spPr>
          <a:xfrm>
            <a:off x="1560657" y="6244103"/>
            <a:ext cx="4310795" cy="215444"/>
          </a:xfrm>
          <a:prstGeom prst="rect">
            <a:avLst/>
          </a:prstGeom>
        </p:spPr>
        <p:txBody>
          <a:bodyPr wrap="none">
            <a:spAutoFit/>
          </a:bodyPr>
          <a:lstStyle/>
          <a:p>
            <a:r>
              <a:rPr lang="en-US" sz="800" i="1" dirty="0">
                <a:solidFill>
                  <a:srgbClr val="000000"/>
                </a:solidFill>
                <a:latin typeface="IWOVS L+ Book Antiqua"/>
              </a:rPr>
              <a:t>Percentages add to more than 100 because 36% of CDOs report to more than one person</a:t>
            </a:r>
            <a:endParaRPr lang="en-US" dirty="0"/>
          </a:p>
        </p:txBody>
      </p:sp>
    </p:spTree>
    <p:extLst>
      <p:ext uri="{BB962C8B-B14F-4D97-AF65-F5344CB8AC3E}">
        <p14:creationId xmlns:p14="http://schemas.microsoft.com/office/powerpoint/2010/main" val="2054702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878095-DBB1-954C-8FA3-16A6A4F3DAB7}"/>
              </a:ext>
            </a:extLst>
          </p:cNvPr>
          <p:cNvSpPr/>
          <p:nvPr/>
        </p:nvSpPr>
        <p:spPr>
          <a:xfrm>
            <a:off x="6096000"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6638928" y="5678439"/>
            <a:ext cx="5181599" cy="235759"/>
          </a:xfrm>
          <a:prstGeom prst="rect">
            <a:avLst/>
          </a:prstGeom>
        </p:spPr>
        <p:txBody>
          <a:bodyPr wrap="square" lIns="91291" tIns="45651" rIns="91291" bIns="45651">
            <a:spAutoFit/>
          </a:bodyPr>
          <a:lstStyle/>
          <a:p>
            <a:pPr defTabSz="912875"/>
            <a:r>
              <a:rPr lang="en-US" sz="933" dirty="0">
                <a:solidFill>
                  <a:srgbClr val="000000"/>
                </a:solidFill>
                <a:latin typeface="Book Antiqua" panose="02040602050305030304" pitchFamily="18" charset="0"/>
                <a:ea typeface="Arial" charset="0"/>
                <a:cs typeface="Arial" charset="0"/>
              </a:rPr>
              <a:t>Among CDOs with one year or more of tenure</a:t>
            </a:r>
          </a:p>
        </p:txBody>
      </p:sp>
      <p:sp>
        <p:nvSpPr>
          <p:cNvPr id="16" name="TextBox 15"/>
          <p:cNvSpPr txBox="1"/>
          <p:nvPr/>
        </p:nvSpPr>
        <p:spPr>
          <a:xfrm>
            <a:off x="928683" y="2159728"/>
            <a:ext cx="4204149" cy="1778101"/>
          </a:xfrm>
          <a:prstGeom prst="rect">
            <a:avLst/>
          </a:prstGeom>
          <a:noFill/>
        </p:spPr>
        <p:txBody>
          <a:bodyPr wrap="square" lIns="121907" tIns="60953" rIns="121907" bIns="60953" rtlCol="0">
            <a:spAutoFit/>
          </a:bodyPr>
          <a:lstStyle/>
          <a:p>
            <a:pPr defTabSz="609507">
              <a:lnSpc>
                <a:spcPct val="85000"/>
              </a:lnSpc>
            </a:pPr>
            <a:r>
              <a:rPr lang="en-US" sz="4200" b="1" dirty="0">
                <a:solidFill>
                  <a:prstClr val="black"/>
                </a:solidFill>
                <a:latin typeface="Book Antiqua" panose="02040602050305030304" pitchFamily="18" charset="0"/>
                <a:ea typeface="Always Montefiore Light" charset="0"/>
                <a:cs typeface="Always Montefiore Light" charset="0"/>
              </a:rPr>
              <a:t>CDO Leadership Interactions</a:t>
            </a:r>
          </a:p>
        </p:txBody>
      </p:sp>
      <p:sp>
        <p:nvSpPr>
          <p:cNvPr id="17" name="TextBox 16"/>
          <p:cNvSpPr txBox="1"/>
          <p:nvPr/>
        </p:nvSpPr>
        <p:spPr>
          <a:xfrm>
            <a:off x="6843585" y="2175217"/>
            <a:ext cx="3914630" cy="974805"/>
          </a:xfrm>
          <a:prstGeom prst="rect">
            <a:avLst/>
          </a:prstGeom>
          <a:noFill/>
        </p:spPr>
        <p:txBody>
          <a:bodyPr wrap="square" lIns="121907" tIns="60953" rIns="121907" bIns="60953" rtlCol="0">
            <a:spAutoFit/>
          </a:bodyPr>
          <a:lstStyle/>
          <a:p>
            <a:pPr defTabSz="609507">
              <a:lnSpc>
                <a:spcPts val="6000"/>
              </a:lnSpc>
            </a:pPr>
            <a:r>
              <a:rPr lang="en-US" sz="8000" b="1" dirty="0">
                <a:solidFill>
                  <a:srgbClr val="4CDDFF"/>
                </a:solidFill>
                <a:latin typeface="Book Antiqua" panose="02040602050305030304" pitchFamily="18" charset="0"/>
                <a:ea typeface="Always Montefiore Light" charset="0"/>
                <a:cs typeface="Always Montefiore Light" charset="0"/>
              </a:rPr>
              <a:t>12.5</a:t>
            </a:r>
            <a:endParaRPr lang="en-US" sz="8000" b="1" dirty="0">
              <a:solidFill>
                <a:srgbClr val="4CDDFF"/>
              </a:solidFill>
              <a:latin typeface="Book Antiqua" panose="02040602050305030304" pitchFamily="18" charset="0"/>
              <a:ea typeface="Always Montefiore" charset="0"/>
              <a:cs typeface="Always Montefiore" charset="0"/>
            </a:endParaRPr>
          </a:p>
        </p:txBody>
      </p:sp>
      <p:sp>
        <p:nvSpPr>
          <p:cNvPr id="18" name="TextBox 17"/>
          <p:cNvSpPr txBox="1"/>
          <p:nvPr/>
        </p:nvSpPr>
        <p:spPr>
          <a:xfrm>
            <a:off x="9362800" y="3367048"/>
            <a:ext cx="2535413" cy="974805"/>
          </a:xfrm>
          <a:prstGeom prst="rect">
            <a:avLst/>
          </a:prstGeom>
          <a:noFill/>
        </p:spPr>
        <p:txBody>
          <a:bodyPr wrap="square" lIns="121907" tIns="60953" rIns="121907" bIns="60953" rtlCol="0">
            <a:spAutoFit/>
          </a:bodyPr>
          <a:lstStyle/>
          <a:p>
            <a:pPr defTabSz="609507">
              <a:lnSpc>
                <a:spcPts val="6000"/>
              </a:lnSpc>
            </a:pPr>
            <a:r>
              <a:rPr lang="en-US" sz="8000" b="1" dirty="0">
                <a:latin typeface="Book Antiqua" panose="02040602050305030304" pitchFamily="18" charset="0"/>
                <a:ea typeface="Always Montefiore Light" charset="0"/>
                <a:cs typeface="Always Montefiore Light" charset="0"/>
              </a:rPr>
              <a:t>9.6</a:t>
            </a:r>
            <a:endParaRPr lang="en-US" sz="8000" b="1" dirty="0">
              <a:latin typeface="Book Antiqua" panose="02040602050305030304" pitchFamily="18" charset="0"/>
              <a:ea typeface="Always Montefiore" charset="0"/>
              <a:cs typeface="Always Montefiore" charset="0"/>
            </a:endParaRPr>
          </a:p>
        </p:txBody>
      </p:sp>
      <p:sp>
        <p:nvSpPr>
          <p:cNvPr id="6" name="Rectangle 5"/>
          <p:cNvSpPr/>
          <p:nvPr/>
        </p:nvSpPr>
        <p:spPr>
          <a:xfrm>
            <a:off x="6638929" y="2963924"/>
            <a:ext cx="2152484" cy="769427"/>
          </a:xfrm>
          <a:prstGeom prst="rect">
            <a:avLst/>
          </a:prstGeom>
        </p:spPr>
        <p:txBody>
          <a:bodyPr wrap="square" lIns="121907" tIns="60953" rIns="121907" bIns="60953">
            <a:spAutoFit/>
          </a:bodyPr>
          <a:lstStyle/>
          <a:p>
            <a:pPr algn="r" defTabSz="609507"/>
            <a:r>
              <a:rPr lang="en-US" sz="1400" b="1" dirty="0">
                <a:latin typeface="Book Antiqua" panose="02040602050305030304" pitchFamily="18" charset="0"/>
                <a:ea typeface="Arial" charset="0"/>
                <a:cs typeface="Arial" charset="0"/>
              </a:rPr>
              <a:t>Average number of total CDO interactions with CEO</a:t>
            </a:r>
          </a:p>
        </p:txBody>
      </p:sp>
      <p:sp>
        <p:nvSpPr>
          <p:cNvPr id="21" name="Rectangle 20"/>
          <p:cNvSpPr/>
          <p:nvPr/>
        </p:nvSpPr>
        <p:spPr>
          <a:xfrm>
            <a:off x="9356648" y="4171540"/>
            <a:ext cx="2360691" cy="1107981"/>
          </a:xfrm>
          <a:prstGeom prst="rect">
            <a:avLst/>
          </a:prstGeom>
        </p:spPr>
        <p:txBody>
          <a:bodyPr wrap="square" lIns="121907" tIns="60953" rIns="121907" bIns="60953">
            <a:spAutoFit/>
          </a:bodyPr>
          <a:lstStyle/>
          <a:p>
            <a:pPr defTabSz="609507"/>
            <a:r>
              <a:rPr lang="en-US" sz="1600" b="1" dirty="0">
                <a:latin typeface="Book Antiqua" panose="02040602050305030304" pitchFamily="18" charset="0"/>
                <a:ea typeface="Arial" charset="0"/>
                <a:cs typeface="Arial" charset="0"/>
              </a:rPr>
              <a:t>Average number of total CDO interactions with Board of Directors</a:t>
            </a:r>
          </a:p>
        </p:txBody>
      </p:sp>
      <p:cxnSp>
        <p:nvCxnSpPr>
          <p:cNvPr id="5" name="Straight Connector 4">
            <a:extLst>
              <a:ext uri="{FF2B5EF4-FFF2-40B4-BE49-F238E27FC236}">
                <a16:creationId xmlns:a16="http://schemas.microsoft.com/office/drawing/2014/main" id="{8A5363BA-37FF-384C-BB87-8435E46ECFB4}"/>
              </a:ext>
            </a:extLst>
          </p:cNvPr>
          <p:cNvCxnSpPr>
            <a:cxnSpLocks/>
          </p:cNvCxnSpPr>
          <p:nvPr/>
        </p:nvCxnSpPr>
        <p:spPr>
          <a:xfrm>
            <a:off x="9229728" y="1789653"/>
            <a:ext cx="0" cy="3582448"/>
          </a:xfrm>
          <a:prstGeom prst="line">
            <a:avLst/>
          </a:prstGeom>
          <a:ln w="25400">
            <a:solidFill>
              <a:srgbClr val="4CDDFF"/>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BE74409F-4F8C-0D49-8FCF-32B117732983}"/>
              </a:ext>
            </a:extLst>
          </p:cNvPr>
          <p:cNvGrpSpPr/>
          <p:nvPr/>
        </p:nvGrpSpPr>
        <p:grpSpPr>
          <a:xfrm>
            <a:off x="0" y="-839399"/>
            <a:ext cx="12192000" cy="2404885"/>
            <a:chOff x="0" y="-839398"/>
            <a:chExt cx="12192000" cy="2404885"/>
          </a:xfrm>
        </p:grpSpPr>
        <p:pic>
          <p:nvPicPr>
            <p:cNvPr id="13" name="Graphic 12">
              <a:extLst>
                <a:ext uri="{FF2B5EF4-FFF2-40B4-BE49-F238E27FC236}">
                  <a16:creationId xmlns:a16="http://schemas.microsoft.com/office/drawing/2014/main" id="{59603302-78E7-1649-BD9F-BA74099F39FB}"/>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4" name="Rectangle 13">
              <a:extLst>
                <a:ext uri="{FF2B5EF4-FFF2-40B4-BE49-F238E27FC236}">
                  <a16:creationId xmlns:a16="http://schemas.microsoft.com/office/drawing/2014/main" id="{2E72F3F7-D614-7249-BADC-BF202276100B}"/>
                </a:ext>
              </a:extLst>
            </p:cNvPr>
            <p:cNvSpPr/>
            <p:nvPr userDrawn="1"/>
          </p:nvSpPr>
          <p:spPr>
            <a:xfrm>
              <a:off x="0" y="0"/>
              <a:ext cx="12192000" cy="45719"/>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CFFA1F28-F62C-6843-89EB-2246B9E97B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42065" y="229075"/>
            <a:ext cx="1307870" cy="267938"/>
          </a:xfrm>
          <a:prstGeom prst="rect">
            <a:avLst/>
          </a:prstGeom>
        </p:spPr>
      </p:pic>
      <p:sp>
        <p:nvSpPr>
          <p:cNvPr id="19" name="Content Placeholder 2">
            <a:extLst>
              <a:ext uri="{FF2B5EF4-FFF2-40B4-BE49-F238E27FC236}">
                <a16:creationId xmlns:a16="http://schemas.microsoft.com/office/drawing/2014/main" id="{67CCA133-6D67-9741-9EA1-F8A4C279AA43}"/>
              </a:ext>
            </a:extLst>
          </p:cNvPr>
          <p:cNvSpPr txBox="1">
            <a:spLocks/>
          </p:cNvSpPr>
          <p:nvPr/>
        </p:nvSpPr>
        <p:spPr>
          <a:xfrm>
            <a:off x="958609" y="4042249"/>
            <a:ext cx="3516748"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CDOs interact with the CEO </a:t>
            </a:r>
            <a:r>
              <a:rPr lang="en-US" sz="1600" dirty="0" smtClean="0">
                <a:solidFill>
                  <a:schemeClr val="tx1"/>
                </a:solidFill>
                <a:latin typeface="Book Antiqua" panose="02040602050305030304" pitchFamily="18" charset="0"/>
                <a:cs typeface="Arial" panose="020B0604020202020204" pitchFamily="34" charset="0"/>
              </a:rPr>
              <a:t>once </a:t>
            </a:r>
            <a:r>
              <a:rPr lang="en-US" sz="1600" dirty="0">
                <a:solidFill>
                  <a:schemeClr val="tx1"/>
                </a:solidFill>
                <a:latin typeface="Book Antiqua" panose="02040602050305030304" pitchFamily="18" charset="0"/>
                <a:cs typeface="Arial" panose="020B0604020202020204" pitchFamily="34" charset="0"/>
              </a:rPr>
              <a:t>per month on average (</a:t>
            </a:r>
            <a:r>
              <a:rPr lang="en-US" sz="1600" dirty="0" smtClean="0">
                <a:solidFill>
                  <a:schemeClr val="tx1"/>
                </a:solidFill>
                <a:latin typeface="Book Antiqua" panose="02040602050305030304" pitchFamily="18" charset="0"/>
                <a:cs typeface="Arial" panose="020B0604020202020204" pitchFamily="34" charset="0"/>
              </a:rPr>
              <a:t>12½ times </a:t>
            </a:r>
            <a:r>
              <a:rPr lang="en-US" sz="1600" dirty="0">
                <a:solidFill>
                  <a:schemeClr val="tx1"/>
                </a:solidFill>
                <a:latin typeface="Book Antiqua" panose="02040602050305030304" pitchFamily="18" charset="0"/>
                <a:cs typeface="Arial" panose="020B0604020202020204" pitchFamily="34" charset="0"/>
              </a:rPr>
              <a:t>per year). Interactions with the Board are slightly less at nearly 10 per year. </a:t>
            </a:r>
          </a:p>
        </p:txBody>
      </p:sp>
    </p:spTree>
    <p:extLst>
      <p:ext uri="{BB962C8B-B14F-4D97-AF65-F5344CB8AC3E}">
        <p14:creationId xmlns:p14="http://schemas.microsoft.com/office/powerpoint/2010/main" val="1642995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A0E5F-5964-DE4B-8BBA-6FDEE5504620}"/>
              </a:ext>
            </a:extLst>
          </p:cNvPr>
          <p:cNvSpPr>
            <a:spLocks noGrp="1"/>
          </p:cNvSpPr>
          <p:nvPr>
            <p:ph type="title"/>
          </p:nvPr>
        </p:nvSpPr>
        <p:spPr/>
        <p:txBody>
          <a:bodyPr/>
          <a:lstStyle/>
          <a:p>
            <a:r>
              <a:rPr lang="en-US" dirty="0"/>
              <a:t>CDO Regional </a:t>
            </a:r>
            <a:r>
              <a:rPr lang="en-US" dirty="0" smtClean="0"/>
              <a:t>Scope</a:t>
            </a:r>
            <a:endParaRPr lang="en-US" dirty="0"/>
          </a:p>
        </p:txBody>
      </p:sp>
      <p:sp>
        <p:nvSpPr>
          <p:cNvPr id="3" name="Rectangle 2">
            <a:extLst>
              <a:ext uri="{FF2B5EF4-FFF2-40B4-BE49-F238E27FC236}">
                <a16:creationId xmlns:a16="http://schemas.microsoft.com/office/drawing/2014/main" id="{FE30D134-7626-424C-BD9E-FA93DA43B048}"/>
              </a:ext>
            </a:extLst>
          </p:cNvPr>
          <p:cNvSpPr/>
          <p:nvPr/>
        </p:nvSpPr>
        <p:spPr>
          <a:xfrm>
            <a:off x="319668" y="1753442"/>
            <a:ext cx="11062010" cy="338554"/>
          </a:xfrm>
          <a:prstGeom prst="rect">
            <a:avLst/>
          </a:prstGeom>
        </p:spPr>
        <p:txBody>
          <a:bodyPr wrap="square">
            <a:spAutoFit/>
          </a:bodyPr>
          <a:lstStyle/>
          <a:p>
            <a:r>
              <a:rPr lang="en-US" sz="1600" dirty="0">
                <a:solidFill>
                  <a:schemeClr val="bg1"/>
                </a:solidFill>
                <a:latin typeface="Book Antiqua" panose="02040602050305030304" pitchFamily="18" charset="0"/>
                <a:cs typeface="Arial" panose="020B0604020202020204" pitchFamily="34" charset="0"/>
              </a:rPr>
              <a:t>Most CDOs are global. 55% have responsibilities that extend beyond the U.S. </a:t>
            </a:r>
            <a:endParaRPr lang="en-US" sz="1600" dirty="0">
              <a:solidFill>
                <a:schemeClr val="bg1"/>
              </a:solidFill>
              <a:latin typeface="Book Antiqua" panose="02040602050305030304" pitchFamily="18" charset="0"/>
            </a:endParaRPr>
          </a:p>
        </p:txBody>
      </p:sp>
      <p:pic>
        <p:nvPicPr>
          <p:cNvPr id="6" name="Picture 5">
            <a:extLst>
              <a:ext uri="{FF2B5EF4-FFF2-40B4-BE49-F238E27FC236}">
                <a16:creationId xmlns:a16="http://schemas.microsoft.com/office/drawing/2014/main" id="{FDE8BF4B-B0E5-2D43-9E49-C1DF2BEA3D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36851" y="2514094"/>
            <a:ext cx="6840963" cy="3902968"/>
          </a:xfrm>
          <a:prstGeom prst="rect">
            <a:avLst/>
          </a:prstGeom>
        </p:spPr>
      </p:pic>
      <p:grpSp>
        <p:nvGrpSpPr>
          <p:cNvPr id="11" name="Group 10">
            <a:extLst>
              <a:ext uri="{FF2B5EF4-FFF2-40B4-BE49-F238E27FC236}">
                <a16:creationId xmlns:a16="http://schemas.microsoft.com/office/drawing/2014/main" id="{23B64940-B29E-384B-B475-0E1C3FD37C01}"/>
              </a:ext>
            </a:extLst>
          </p:cNvPr>
          <p:cNvGrpSpPr/>
          <p:nvPr/>
        </p:nvGrpSpPr>
        <p:grpSpPr>
          <a:xfrm>
            <a:off x="2089369" y="3564372"/>
            <a:ext cx="1605147" cy="1134831"/>
            <a:chOff x="9890401" y="3541246"/>
            <a:chExt cx="1605147" cy="1134831"/>
          </a:xfrm>
        </p:grpSpPr>
        <p:sp>
          <p:nvSpPr>
            <p:cNvPr id="9" name="Oval 8">
              <a:extLst>
                <a:ext uri="{FF2B5EF4-FFF2-40B4-BE49-F238E27FC236}">
                  <a16:creationId xmlns:a16="http://schemas.microsoft.com/office/drawing/2014/main" id="{5405401C-3DC7-FE46-B6A8-5E406C7DD94A}"/>
                </a:ext>
              </a:extLst>
            </p:cNvPr>
            <p:cNvSpPr/>
            <p:nvPr/>
          </p:nvSpPr>
          <p:spPr>
            <a:xfrm>
              <a:off x="10125559" y="3541246"/>
              <a:ext cx="1134831" cy="11348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8" name="TextBox 7">
              <a:extLst>
                <a:ext uri="{FF2B5EF4-FFF2-40B4-BE49-F238E27FC236}">
                  <a16:creationId xmlns:a16="http://schemas.microsoft.com/office/drawing/2014/main" id="{B77AB8FB-2BDC-A84F-8127-0A913D5AEFF0}"/>
                </a:ext>
              </a:extLst>
            </p:cNvPr>
            <p:cNvSpPr txBox="1"/>
            <p:nvPr/>
          </p:nvSpPr>
          <p:spPr>
            <a:xfrm>
              <a:off x="9890401" y="4203447"/>
              <a:ext cx="1605147" cy="392030"/>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North</a:t>
              </a:r>
            </a:p>
            <a:p>
              <a:pPr algn="ctr">
                <a:lnSpc>
                  <a:spcPct val="80000"/>
                </a:lnSpc>
              </a:pPr>
              <a:r>
                <a:rPr lang="en-US" sz="1200" b="1" dirty="0">
                  <a:latin typeface="Book Antiqua" panose="02040602050305030304" pitchFamily="18" charset="0"/>
                </a:rPr>
                <a:t>America</a:t>
              </a:r>
            </a:p>
          </p:txBody>
        </p:sp>
        <p:sp>
          <p:nvSpPr>
            <p:cNvPr id="10" name="Rectangle 9">
              <a:extLst>
                <a:ext uri="{FF2B5EF4-FFF2-40B4-BE49-F238E27FC236}">
                  <a16:creationId xmlns:a16="http://schemas.microsoft.com/office/drawing/2014/main" id="{9F60FBF1-86E7-8647-816B-6E94E069731D}"/>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52%</a:t>
              </a:r>
              <a:endParaRPr lang="en-US" sz="3600" b="1" dirty="0">
                <a:solidFill>
                  <a:schemeClr val="bg1"/>
                </a:solidFill>
              </a:endParaRPr>
            </a:p>
          </p:txBody>
        </p:sp>
      </p:grpSp>
      <p:grpSp>
        <p:nvGrpSpPr>
          <p:cNvPr id="12" name="Group 11">
            <a:extLst>
              <a:ext uri="{FF2B5EF4-FFF2-40B4-BE49-F238E27FC236}">
                <a16:creationId xmlns:a16="http://schemas.microsoft.com/office/drawing/2014/main" id="{AE1C8687-705A-8444-AF66-7605DC34BAC7}"/>
              </a:ext>
            </a:extLst>
          </p:cNvPr>
          <p:cNvGrpSpPr/>
          <p:nvPr/>
        </p:nvGrpSpPr>
        <p:grpSpPr>
          <a:xfrm>
            <a:off x="1294306" y="2486583"/>
            <a:ext cx="1605147" cy="1134831"/>
            <a:chOff x="9890401" y="3541246"/>
            <a:chExt cx="1605147" cy="1134831"/>
          </a:xfrm>
        </p:grpSpPr>
        <p:sp>
          <p:nvSpPr>
            <p:cNvPr id="13" name="Oval 12">
              <a:extLst>
                <a:ext uri="{FF2B5EF4-FFF2-40B4-BE49-F238E27FC236}">
                  <a16:creationId xmlns:a16="http://schemas.microsoft.com/office/drawing/2014/main" id="{9C5E3B2A-48DC-8640-905F-7EC8473D0C92}"/>
                </a:ext>
              </a:extLst>
            </p:cNvPr>
            <p:cNvSpPr/>
            <p:nvPr/>
          </p:nvSpPr>
          <p:spPr>
            <a:xfrm>
              <a:off x="10125559" y="3541246"/>
              <a:ext cx="1134831" cy="1134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14" name="TextBox 13">
              <a:extLst>
                <a:ext uri="{FF2B5EF4-FFF2-40B4-BE49-F238E27FC236}">
                  <a16:creationId xmlns:a16="http://schemas.microsoft.com/office/drawing/2014/main" id="{5A833173-CF9B-E94F-98E3-161307F7A6D4}"/>
                </a:ext>
              </a:extLst>
            </p:cNvPr>
            <p:cNvSpPr txBox="1"/>
            <p:nvPr/>
          </p:nvSpPr>
          <p:spPr>
            <a:xfrm>
              <a:off x="9890401" y="4203447"/>
              <a:ext cx="1605147" cy="276999"/>
            </a:xfrm>
            <a:prstGeom prst="rect">
              <a:avLst/>
            </a:prstGeom>
            <a:noFill/>
          </p:spPr>
          <p:txBody>
            <a:bodyPr wrap="square" rtlCol="0">
              <a:spAutoFit/>
            </a:bodyPr>
            <a:lstStyle/>
            <a:p>
              <a:pPr algn="ctr"/>
              <a:r>
                <a:rPr lang="en-US" sz="1200" b="1" dirty="0">
                  <a:latin typeface="Book Antiqua" panose="02040602050305030304" pitchFamily="18" charset="0"/>
                </a:rPr>
                <a:t>U.S. only</a:t>
              </a:r>
            </a:p>
          </p:txBody>
        </p:sp>
        <p:sp>
          <p:nvSpPr>
            <p:cNvPr id="15" name="Rectangle 14">
              <a:extLst>
                <a:ext uri="{FF2B5EF4-FFF2-40B4-BE49-F238E27FC236}">
                  <a16:creationId xmlns:a16="http://schemas.microsoft.com/office/drawing/2014/main" id="{7DB4BC9C-6D0E-B040-8D2F-9EE8A5FC2D2F}"/>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45%</a:t>
              </a:r>
              <a:endParaRPr lang="en-US" sz="3600" b="1" dirty="0">
                <a:solidFill>
                  <a:schemeClr val="bg1"/>
                </a:solidFill>
              </a:endParaRPr>
            </a:p>
          </p:txBody>
        </p:sp>
      </p:grpSp>
      <p:grpSp>
        <p:nvGrpSpPr>
          <p:cNvPr id="16" name="Group 15">
            <a:extLst>
              <a:ext uri="{FF2B5EF4-FFF2-40B4-BE49-F238E27FC236}">
                <a16:creationId xmlns:a16="http://schemas.microsoft.com/office/drawing/2014/main" id="{95450A46-94FA-2A42-B54B-4537C8468C49}"/>
              </a:ext>
            </a:extLst>
          </p:cNvPr>
          <p:cNvGrpSpPr/>
          <p:nvPr/>
        </p:nvGrpSpPr>
        <p:grpSpPr>
          <a:xfrm>
            <a:off x="3846613" y="4025312"/>
            <a:ext cx="1605147" cy="1134831"/>
            <a:chOff x="9890401" y="3541246"/>
            <a:chExt cx="1605147" cy="1134831"/>
          </a:xfrm>
        </p:grpSpPr>
        <p:sp>
          <p:nvSpPr>
            <p:cNvPr id="17" name="Oval 16">
              <a:extLst>
                <a:ext uri="{FF2B5EF4-FFF2-40B4-BE49-F238E27FC236}">
                  <a16:creationId xmlns:a16="http://schemas.microsoft.com/office/drawing/2014/main" id="{636C429B-74BF-634A-94BB-13E7E73AD11F}"/>
                </a:ext>
              </a:extLst>
            </p:cNvPr>
            <p:cNvSpPr/>
            <p:nvPr/>
          </p:nvSpPr>
          <p:spPr>
            <a:xfrm>
              <a:off x="10125559" y="3541246"/>
              <a:ext cx="1134831" cy="1134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18" name="TextBox 17">
              <a:extLst>
                <a:ext uri="{FF2B5EF4-FFF2-40B4-BE49-F238E27FC236}">
                  <a16:creationId xmlns:a16="http://schemas.microsoft.com/office/drawing/2014/main" id="{9321084D-B59D-4149-A231-9988C5A44D20}"/>
                </a:ext>
              </a:extLst>
            </p:cNvPr>
            <p:cNvSpPr txBox="1"/>
            <p:nvPr/>
          </p:nvSpPr>
          <p:spPr>
            <a:xfrm>
              <a:off x="9890401" y="4203447"/>
              <a:ext cx="1605147" cy="392030"/>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Latin America</a:t>
              </a:r>
            </a:p>
            <a:p>
              <a:pPr algn="ctr">
                <a:lnSpc>
                  <a:spcPct val="80000"/>
                </a:lnSpc>
              </a:pPr>
              <a:r>
                <a:rPr lang="en-US" sz="1200" b="1" dirty="0">
                  <a:latin typeface="Book Antiqua" panose="02040602050305030304" pitchFamily="18" charset="0"/>
                </a:rPr>
                <a:t>Caribbean</a:t>
              </a:r>
            </a:p>
          </p:txBody>
        </p:sp>
        <p:sp>
          <p:nvSpPr>
            <p:cNvPr id="19" name="Rectangle 18">
              <a:extLst>
                <a:ext uri="{FF2B5EF4-FFF2-40B4-BE49-F238E27FC236}">
                  <a16:creationId xmlns:a16="http://schemas.microsoft.com/office/drawing/2014/main" id="{13872F46-88B5-DA4F-B8F7-861CCFF81F58}"/>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20%</a:t>
              </a:r>
              <a:endParaRPr lang="en-US" sz="3600" b="1" dirty="0">
                <a:solidFill>
                  <a:schemeClr val="bg1"/>
                </a:solidFill>
              </a:endParaRPr>
            </a:p>
          </p:txBody>
        </p:sp>
      </p:grpSp>
      <p:grpSp>
        <p:nvGrpSpPr>
          <p:cNvPr id="20" name="Group 19">
            <a:extLst>
              <a:ext uri="{FF2B5EF4-FFF2-40B4-BE49-F238E27FC236}">
                <a16:creationId xmlns:a16="http://schemas.microsoft.com/office/drawing/2014/main" id="{4FB917BA-71CA-E849-8ABB-4B902D396873}"/>
              </a:ext>
            </a:extLst>
          </p:cNvPr>
          <p:cNvGrpSpPr/>
          <p:nvPr/>
        </p:nvGrpSpPr>
        <p:grpSpPr>
          <a:xfrm>
            <a:off x="4946681" y="2169192"/>
            <a:ext cx="1605147" cy="1134831"/>
            <a:chOff x="9890401" y="3541246"/>
            <a:chExt cx="1605147" cy="1134831"/>
          </a:xfrm>
        </p:grpSpPr>
        <p:sp>
          <p:nvSpPr>
            <p:cNvPr id="21" name="Oval 20">
              <a:extLst>
                <a:ext uri="{FF2B5EF4-FFF2-40B4-BE49-F238E27FC236}">
                  <a16:creationId xmlns:a16="http://schemas.microsoft.com/office/drawing/2014/main" id="{84BD6DFC-BBB1-064D-8C6C-57CB37C7AB5B}"/>
                </a:ext>
              </a:extLst>
            </p:cNvPr>
            <p:cNvSpPr/>
            <p:nvPr/>
          </p:nvSpPr>
          <p:spPr>
            <a:xfrm>
              <a:off x="10125559" y="3541246"/>
              <a:ext cx="1134831" cy="11348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22" name="TextBox 21">
              <a:extLst>
                <a:ext uri="{FF2B5EF4-FFF2-40B4-BE49-F238E27FC236}">
                  <a16:creationId xmlns:a16="http://schemas.microsoft.com/office/drawing/2014/main" id="{65A81469-34B0-D641-9C6B-9399053908C4}"/>
                </a:ext>
              </a:extLst>
            </p:cNvPr>
            <p:cNvSpPr txBox="1"/>
            <p:nvPr/>
          </p:nvSpPr>
          <p:spPr>
            <a:xfrm>
              <a:off x="9890401" y="4203447"/>
              <a:ext cx="1605147" cy="244298"/>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Europe</a:t>
              </a:r>
            </a:p>
          </p:txBody>
        </p:sp>
        <p:sp>
          <p:nvSpPr>
            <p:cNvPr id="23" name="Rectangle 22">
              <a:extLst>
                <a:ext uri="{FF2B5EF4-FFF2-40B4-BE49-F238E27FC236}">
                  <a16:creationId xmlns:a16="http://schemas.microsoft.com/office/drawing/2014/main" id="{A67919B0-4DBF-9A45-BDA4-A421324CF5AC}"/>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23%</a:t>
              </a:r>
              <a:endParaRPr lang="en-US" sz="3600" b="1" dirty="0">
                <a:solidFill>
                  <a:schemeClr val="bg1"/>
                </a:solidFill>
              </a:endParaRPr>
            </a:p>
          </p:txBody>
        </p:sp>
      </p:grpSp>
      <p:grpSp>
        <p:nvGrpSpPr>
          <p:cNvPr id="24" name="Group 23">
            <a:extLst>
              <a:ext uri="{FF2B5EF4-FFF2-40B4-BE49-F238E27FC236}">
                <a16:creationId xmlns:a16="http://schemas.microsoft.com/office/drawing/2014/main" id="{FA7CD343-5EAA-FE45-9BB8-F083C82DD192}"/>
              </a:ext>
            </a:extLst>
          </p:cNvPr>
          <p:cNvGrpSpPr/>
          <p:nvPr/>
        </p:nvGrpSpPr>
        <p:grpSpPr>
          <a:xfrm>
            <a:off x="6011302" y="3580571"/>
            <a:ext cx="1605147" cy="1134831"/>
            <a:chOff x="9890401" y="3541246"/>
            <a:chExt cx="1605147" cy="1134831"/>
          </a:xfrm>
        </p:grpSpPr>
        <p:sp>
          <p:nvSpPr>
            <p:cNvPr id="25" name="Oval 24">
              <a:extLst>
                <a:ext uri="{FF2B5EF4-FFF2-40B4-BE49-F238E27FC236}">
                  <a16:creationId xmlns:a16="http://schemas.microsoft.com/office/drawing/2014/main" id="{0F3D2CCB-3AA6-6043-BA29-785746BA7A05}"/>
                </a:ext>
              </a:extLst>
            </p:cNvPr>
            <p:cNvSpPr/>
            <p:nvPr/>
          </p:nvSpPr>
          <p:spPr>
            <a:xfrm>
              <a:off x="10125559" y="3541246"/>
              <a:ext cx="1134831" cy="1134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26" name="TextBox 25">
              <a:extLst>
                <a:ext uri="{FF2B5EF4-FFF2-40B4-BE49-F238E27FC236}">
                  <a16:creationId xmlns:a16="http://schemas.microsoft.com/office/drawing/2014/main" id="{E7E2EAD7-5F08-E04C-B769-EFF42DE461EE}"/>
                </a:ext>
              </a:extLst>
            </p:cNvPr>
            <p:cNvSpPr txBox="1"/>
            <p:nvPr/>
          </p:nvSpPr>
          <p:spPr>
            <a:xfrm>
              <a:off x="9890401" y="4203447"/>
              <a:ext cx="1605147" cy="244298"/>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Middle East</a:t>
              </a:r>
            </a:p>
          </p:txBody>
        </p:sp>
        <p:sp>
          <p:nvSpPr>
            <p:cNvPr id="27" name="Rectangle 26">
              <a:extLst>
                <a:ext uri="{FF2B5EF4-FFF2-40B4-BE49-F238E27FC236}">
                  <a16:creationId xmlns:a16="http://schemas.microsoft.com/office/drawing/2014/main" id="{B77AACE1-85AF-7A41-B193-09152159DAB5}"/>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13%</a:t>
              </a:r>
              <a:endParaRPr lang="en-US" sz="3600" b="1" dirty="0">
                <a:solidFill>
                  <a:schemeClr val="bg1"/>
                </a:solidFill>
              </a:endParaRPr>
            </a:p>
          </p:txBody>
        </p:sp>
      </p:grpSp>
      <p:grpSp>
        <p:nvGrpSpPr>
          <p:cNvPr id="28" name="Group 27">
            <a:extLst>
              <a:ext uri="{FF2B5EF4-FFF2-40B4-BE49-F238E27FC236}">
                <a16:creationId xmlns:a16="http://schemas.microsoft.com/office/drawing/2014/main" id="{FE40EED5-5730-2F46-8346-177BF75C3855}"/>
              </a:ext>
            </a:extLst>
          </p:cNvPr>
          <p:cNvGrpSpPr/>
          <p:nvPr/>
        </p:nvGrpSpPr>
        <p:grpSpPr>
          <a:xfrm>
            <a:off x="5998484" y="5119678"/>
            <a:ext cx="1605147" cy="1134831"/>
            <a:chOff x="9890401" y="3541246"/>
            <a:chExt cx="1605147" cy="1134831"/>
          </a:xfrm>
        </p:grpSpPr>
        <p:sp>
          <p:nvSpPr>
            <p:cNvPr id="29" name="Oval 28">
              <a:extLst>
                <a:ext uri="{FF2B5EF4-FFF2-40B4-BE49-F238E27FC236}">
                  <a16:creationId xmlns:a16="http://schemas.microsoft.com/office/drawing/2014/main" id="{2D6E037F-4769-7D40-959F-6AFBEA313140}"/>
                </a:ext>
              </a:extLst>
            </p:cNvPr>
            <p:cNvSpPr/>
            <p:nvPr/>
          </p:nvSpPr>
          <p:spPr>
            <a:xfrm>
              <a:off x="10125559" y="3541246"/>
              <a:ext cx="1134831" cy="11348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30" name="TextBox 29">
              <a:extLst>
                <a:ext uri="{FF2B5EF4-FFF2-40B4-BE49-F238E27FC236}">
                  <a16:creationId xmlns:a16="http://schemas.microsoft.com/office/drawing/2014/main" id="{4D8DE6A0-E8D7-C04F-BB35-A7723E8B3633}"/>
                </a:ext>
              </a:extLst>
            </p:cNvPr>
            <p:cNvSpPr txBox="1"/>
            <p:nvPr/>
          </p:nvSpPr>
          <p:spPr>
            <a:xfrm>
              <a:off x="9890401" y="4203447"/>
              <a:ext cx="1605147" cy="244298"/>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Africa</a:t>
              </a:r>
            </a:p>
          </p:txBody>
        </p:sp>
        <p:sp>
          <p:nvSpPr>
            <p:cNvPr id="31" name="Rectangle 30">
              <a:extLst>
                <a:ext uri="{FF2B5EF4-FFF2-40B4-BE49-F238E27FC236}">
                  <a16:creationId xmlns:a16="http://schemas.microsoft.com/office/drawing/2014/main" id="{F779B039-F478-9D49-8775-16CD9781754B}"/>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7%</a:t>
              </a:r>
              <a:endParaRPr lang="en-US" sz="3600" b="1" dirty="0">
                <a:solidFill>
                  <a:schemeClr val="bg1"/>
                </a:solidFill>
              </a:endParaRPr>
            </a:p>
          </p:txBody>
        </p:sp>
      </p:grpSp>
      <p:grpSp>
        <p:nvGrpSpPr>
          <p:cNvPr id="32" name="Group 31">
            <a:extLst>
              <a:ext uri="{FF2B5EF4-FFF2-40B4-BE49-F238E27FC236}">
                <a16:creationId xmlns:a16="http://schemas.microsoft.com/office/drawing/2014/main" id="{35EE7CD6-5ED4-A844-A1E8-68A692B05B1D}"/>
              </a:ext>
            </a:extLst>
          </p:cNvPr>
          <p:cNvGrpSpPr/>
          <p:nvPr/>
        </p:nvGrpSpPr>
        <p:grpSpPr>
          <a:xfrm>
            <a:off x="8201535" y="4221892"/>
            <a:ext cx="1605147" cy="1134831"/>
            <a:chOff x="9890401" y="3541246"/>
            <a:chExt cx="1605147" cy="1134831"/>
          </a:xfrm>
        </p:grpSpPr>
        <p:sp>
          <p:nvSpPr>
            <p:cNvPr id="33" name="Oval 32">
              <a:extLst>
                <a:ext uri="{FF2B5EF4-FFF2-40B4-BE49-F238E27FC236}">
                  <a16:creationId xmlns:a16="http://schemas.microsoft.com/office/drawing/2014/main" id="{0F911D32-5D10-7940-99F5-E1DCA17A6B7F}"/>
                </a:ext>
              </a:extLst>
            </p:cNvPr>
            <p:cNvSpPr/>
            <p:nvPr/>
          </p:nvSpPr>
          <p:spPr>
            <a:xfrm>
              <a:off x="10125559" y="3541246"/>
              <a:ext cx="1134831" cy="11348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000" b="1" dirty="0">
                <a:latin typeface="Book Antiqua" panose="02040602050305030304" pitchFamily="18" charset="0"/>
              </a:endParaRPr>
            </a:p>
          </p:txBody>
        </p:sp>
        <p:sp>
          <p:nvSpPr>
            <p:cNvPr id="34" name="TextBox 33">
              <a:extLst>
                <a:ext uri="{FF2B5EF4-FFF2-40B4-BE49-F238E27FC236}">
                  <a16:creationId xmlns:a16="http://schemas.microsoft.com/office/drawing/2014/main" id="{28E4191D-C113-DC43-9BC1-8EBD3E50970D}"/>
                </a:ext>
              </a:extLst>
            </p:cNvPr>
            <p:cNvSpPr txBox="1"/>
            <p:nvPr/>
          </p:nvSpPr>
          <p:spPr>
            <a:xfrm>
              <a:off x="9890401" y="4203447"/>
              <a:ext cx="1605147" cy="244298"/>
            </a:xfrm>
            <a:prstGeom prst="rect">
              <a:avLst/>
            </a:prstGeom>
            <a:noFill/>
          </p:spPr>
          <p:txBody>
            <a:bodyPr wrap="square" rtlCol="0">
              <a:spAutoFit/>
            </a:bodyPr>
            <a:lstStyle/>
            <a:p>
              <a:pPr algn="ctr">
                <a:lnSpc>
                  <a:spcPct val="80000"/>
                </a:lnSpc>
              </a:pPr>
              <a:r>
                <a:rPr lang="en-US" sz="1200" b="1" dirty="0">
                  <a:latin typeface="Book Antiqua" panose="02040602050305030304" pitchFamily="18" charset="0"/>
                </a:rPr>
                <a:t>Asia Pacific</a:t>
              </a:r>
            </a:p>
          </p:txBody>
        </p:sp>
        <p:sp>
          <p:nvSpPr>
            <p:cNvPr id="35" name="Rectangle 34">
              <a:extLst>
                <a:ext uri="{FF2B5EF4-FFF2-40B4-BE49-F238E27FC236}">
                  <a16:creationId xmlns:a16="http://schemas.microsoft.com/office/drawing/2014/main" id="{29AB10D3-7E67-AD4C-B642-7BBE148A3F64}"/>
                </a:ext>
              </a:extLst>
            </p:cNvPr>
            <p:cNvSpPr/>
            <p:nvPr/>
          </p:nvSpPr>
          <p:spPr>
            <a:xfrm>
              <a:off x="10153146" y="3693073"/>
              <a:ext cx="1079657" cy="646331"/>
            </a:xfrm>
            <a:prstGeom prst="rect">
              <a:avLst/>
            </a:prstGeom>
          </p:spPr>
          <p:txBody>
            <a:bodyPr wrap="square">
              <a:spAutoFit/>
            </a:bodyPr>
            <a:lstStyle/>
            <a:p>
              <a:pPr algn="ctr"/>
              <a:r>
                <a:rPr lang="en-US" sz="3600" b="1" dirty="0">
                  <a:solidFill>
                    <a:schemeClr val="bg1"/>
                  </a:solidFill>
                  <a:latin typeface="Book Antiqua" panose="02040602050305030304" pitchFamily="18" charset="0"/>
                </a:rPr>
                <a:t>15%</a:t>
              </a:r>
              <a:endParaRPr lang="en-US" sz="3600" b="1" dirty="0">
                <a:solidFill>
                  <a:schemeClr val="bg1"/>
                </a:solidFill>
              </a:endParaRPr>
            </a:p>
          </p:txBody>
        </p:sp>
      </p:grpSp>
      <p:sp>
        <p:nvSpPr>
          <p:cNvPr id="4" name="Slide Number Placeholder 3"/>
          <p:cNvSpPr>
            <a:spLocks noGrp="1"/>
          </p:cNvSpPr>
          <p:nvPr>
            <p:ph type="sldNum" sz="quarter" idx="12"/>
          </p:nvPr>
        </p:nvSpPr>
        <p:spPr/>
        <p:txBody>
          <a:bodyPr/>
          <a:lstStyle/>
          <a:p>
            <a:fld id="{2A49EF25-F2BE-2440-B658-DC38B9181A09}" type="slidenum">
              <a:rPr lang="en-US" smtClean="0"/>
              <a:t>11</a:t>
            </a:fld>
            <a:endParaRPr lang="en-US" dirty="0"/>
          </a:p>
        </p:txBody>
      </p:sp>
    </p:spTree>
    <p:extLst>
      <p:ext uri="{BB962C8B-B14F-4D97-AF65-F5344CB8AC3E}">
        <p14:creationId xmlns:p14="http://schemas.microsoft.com/office/powerpoint/2010/main" val="31439820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952" y="1703836"/>
            <a:ext cx="11495302" cy="896536"/>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CDOs most commonly anticipate their next 12-18 month job priorities to be equally recruitment and retention of diverse talent; D&amp;I training, learning and development; and fostering a diverse and inclusive </a:t>
            </a:r>
            <a:r>
              <a:rPr lang="en-US" sz="1600" dirty="0" smtClean="0">
                <a:solidFill>
                  <a:schemeClr val="tx1"/>
                </a:solidFill>
                <a:latin typeface="Book Antiqua" panose="02040602050305030304" pitchFamily="18" charset="0"/>
                <a:cs typeface="Arial" panose="020B0604020202020204" pitchFamily="34" charset="0"/>
              </a:rPr>
              <a:t>culture (33% each).</a:t>
            </a:r>
            <a:endParaRPr lang="en-US" sz="1600" dirty="0">
              <a:solidFill>
                <a:schemeClr val="tx1"/>
              </a:solidFill>
              <a:latin typeface="Book Antiqua" panose="02040602050305030304" pitchFamily="18" charset="0"/>
              <a:cs typeface="Arial" panose="020B0604020202020204" pitchFamily="34" charset="0"/>
            </a:endParaRP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12</a:t>
            </a:fld>
            <a:endParaRPr lang="en-US" sz="800" dirty="0">
              <a:solidFill>
                <a:schemeClr val="tx1">
                  <a:lumMod val="65000"/>
                  <a:lumOff val="35000"/>
                </a:schemeClr>
              </a:solidFill>
              <a:latin typeface="Arial"/>
            </a:endParaRPr>
          </a:p>
        </p:txBody>
      </p:sp>
      <p:sp>
        <p:nvSpPr>
          <p:cNvPr id="9" name="Title 8">
            <a:extLst>
              <a:ext uri="{FF2B5EF4-FFF2-40B4-BE49-F238E27FC236}">
                <a16:creationId xmlns:a16="http://schemas.microsoft.com/office/drawing/2014/main" id="{33B7CE34-5EC9-464C-B575-FC5796BA10E9}"/>
              </a:ext>
            </a:extLst>
          </p:cNvPr>
          <p:cNvSpPr>
            <a:spLocks noGrp="1"/>
          </p:cNvSpPr>
          <p:nvPr>
            <p:ph type="title"/>
          </p:nvPr>
        </p:nvSpPr>
        <p:spPr>
          <a:xfrm>
            <a:off x="226276" y="1046849"/>
            <a:ext cx="11737124" cy="705003"/>
          </a:xfrm>
        </p:spPr>
        <p:txBody>
          <a:bodyPr anchor="t"/>
          <a:lstStyle/>
          <a:p>
            <a:r>
              <a:rPr lang="en-US" dirty="0"/>
              <a:t>CDO Responsibilities</a:t>
            </a:r>
          </a:p>
        </p:txBody>
      </p:sp>
      <p:graphicFrame>
        <p:nvGraphicFramePr>
          <p:cNvPr id="8" name="Table 7"/>
          <p:cNvGraphicFramePr>
            <a:graphicFrameLocks noGrp="1"/>
          </p:cNvGraphicFramePr>
          <p:nvPr>
            <p:extLst>
              <p:ext uri="{D42A27DB-BD31-4B8C-83A1-F6EECF244321}">
                <p14:modId xmlns:p14="http://schemas.microsoft.com/office/powerpoint/2010/main" val="750628425"/>
              </p:ext>
            </p:extLst>
          </p:nvPr>
        </p:nvGraphicFramePr>
        <p:xfrm>
          <a:off x="2440458" y="2497873"/>
          <a:ext cx="7705907" cy="3797584"/>
        </p:xfrm>
        <a:graphic>
          <a:graphicData uri="http://schemas.openxmlformats.org/drawingml/2006/table">
            <a:tbl>
              <a:tblPr firstRow="1" bandRow="1">
                <a:tableStyleId>{21E4AEA4-8DFA-4A89-87EB-49C32662AFE0}</a:tableStyleId>
              </a:tblPr>
              <a:tblGrid>
                <a:gridCol w="6421044">
                  <a:extLst>
                    <a:ext uri="{9D8B030D-6E8A-4147-A177-3AD203B41FA5}">
                      <a16:colId xmlns:a16="http://schemas.microsoft.com/office/drawing/2014/main" val="20000"/>
                    </a:ext>
                  </a:extLst>
                </a:gridCol>
                <a:gridCol w="1284863">
                  <a:extLst>
                    <a:ext uri="{9D8B030D-6E8A-4147-A177-3AD203B41FA5}">
                      <a16:colId xmlns:a16="http://schemas.microsoft.com/office/drawing/2014/main" val="327469088"/>
                    </a:ext>
                  </a:extLst>
                </a:gridCol>
              </a:tblGrid>
              <a:tr h="348656">
                <a:tc>
                  <a:txBody>
                    <a:bodyPr/>
                    <a:lstStyle/>
                    <a:p>
                      <a:pPr algn="l"/>
                      <a:r>
                        <a:rPr lang="en-US" sz="1600" dirty="0">
                          <a:solidFill>
                            <a:schemeClr val="accent1"/>
                          </a:solidFill>
                          <a:effectLst/>
                          <a:latin typeface="Book Antiqua" panose="02040602050305030304" pitchFamily="18" charset="0"/>
                          <a:cs typeface="Arial" pitchFamily="34" charset="0"/>
                        </a:rPr>
                        <a:t>D&amp;I Priorities for Next 12–18 months</a:t>
                      </a: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sz="1600" b="1" kern="1200" dirty="0">
                          <a:solidFill>
                            <a:schemeClr val="accent1"/>
                          </a:solidFill>
                          <a:effectLst/>
                          <a:latin typeface="Book Antiqua" panose="02040602050305030304" pitchFamily="18" charset="0"/>
                          <a:ea typeface="+mn-ea"/>
                          <a:cs typeface="+mn-cs"/>
                        </a:rPr>
                        <a:t>Total</a:t>
                      </a:r>
                      <a:r>
                        <a:rPr lang="en-US" sz="1600" b="1" kern="1200" baseline="0" dirty="0">
                          <a:solidFill>
                            <a:schemeClr val="accent1"/>
                          </a:solidFill>
                          <a:effectLst/>
                          <a:latin typeface="Book Antiqua" panose="02040602050305030304" pitchFamily="18" charset="0"/>
                          <a:ea typeface="+mn-ea"/>
                          <a:cs typeface="+mn-cs"/>
                        </a:rPr>
                        <a:t> CDOs</a:t>
                      </a:r>
                      <a:endParaRPr lang="en-US" sz="1600" b="1" kern="1200" dirty="0">
                        <a:solidFill>
                          <a:schemeClr val="accent1"/>
                        </a:solidFill>
                        <a:effectLst/>
                        <a:latin typeface="Book Antiqua" panose="02040602050305030304" pitchFamily="18" charset="0"/>
                        <a:ea typeface="+mn-ea"/>
                        <a:cs typeface="+mn-cs"/>
                      </a:endParaRP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3720">
                <a:tc>
                  <a:txBody>
                    <a:bodyPr/>
                    <a:lstStyle/>
                    <a:p>
                      <a:pPr algn="l" rtl="0" fontAlgn="b"/>
                      <a:r>
                        <a:rPr lang="en-US" sz="1200" b="1" i="0" u="none" strike="noStrike" dirty="0">
                          <a:solidFill>
                            <a:srgbClr val="000000"/>
                          </a:solidFill>
                          <a:effectLst/>
                          <a:latin typeface="Book Antiqua" panose="02040602050305030304" pitchFamily="18" charset="0"/>
                        </a:rPr>
                        <a:t>Recruiting and retaining diverse talent</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b"/>
                      <a:r>
                        <a:rPr lang="en-US" sz="1200" b="1" i="0" u="none" strike="noStrike" dirty="0">
                          <a:solidFill>
                            <a:srgbClr val="000000"/>
                          </a:solidFill>
                          <a:effectLst/>
                          <a:latin typeface="Book Antiqua" panose="02040602050305030304" pitchFamily="18" charset="0"/>
                        </a:rPr>
                        <a:t>33%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406064957"/>
                  </a:ext>
                </a:extLst>
              </a:tr>
              <a:tr h="262934">
                <a:tc>
                  <a:txBody>
                    <a:bodyPr/>
                    <a:lstStyle/>
                    <a:p>
                      <a:pPr algn="l" rtl="0" fontAlgn="b"/>
                      <a:r>
                        <a:rPr lang="en-US" sz="1200" b="1" i="0" u="none" strike="noStrike" dirty="0">
                          <a:solidFill>
                            <a:srgbClr val="000000"/>
                          </a:solidFill>
                          <a:effectLst/>
                          <a:latin typeface="Book Antiqua" panose="02040602050305030304" pitchFamily="18" charset="0"/>
                        </a:rPr>
                        <a:t>Diversity and inclusion training, learning &amp; development</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b"/>
                      <a:r>
                        <a:rPr lang="en-US" sz="1200" b="1" i="0" u="none" strike="noStrike" dirty="0">
                          <a:solidFill>
                            <a:srgbClr val="000000"/>
                          </a:solidFill>
                          <a:effectLst/>
                          <a:latin typeface="Book Antiqua" panose="02040602050305030304" pitchFamily="18" charset="0"/>
                        </a:rPr>
                        <a:t>33%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631811868"/>
                  </a:ext>
                </a:extLst>
              </a:tr>
              <a:tr h="262934">
                <a:tc>
                  <a:txBody>
                    <a:bodyPr/>
                    <a:lstStyle/>
                    <a:p>
                      <a:pPr algn="l" rtl="0" fontAlgn="b"/>
                      <a:r>
                        <a:rPr lang="en-US" sz="1200" b="1" i="0" u="none" strike="noStrike" dirty="0">
                          <a:solidFill>
                            <a:srgbClr val="000000"/>
                          </a:solidFill>
                          <a:effectLst/>
                          <a:latin typeface="Book Antiqua" panose="02040602050305030304" pitchFamily="18" charset="0"/>
                        </a:rPr>
                        <a:t>Fostering a diverse and inclusive workplace culture</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rtl="0" fontAlgn="b"/>
                      <a:r>
                        <a:rPr lang="en-US" sz="1200" b="1" i="0" u="none" strike="noStrike" dirty="0">
                          <a:solidFill>
                            <a:srgbClr val="000000"/>
                          </a:solidFill>
                          <a:effectLst/>
                          <a:latin typeface="Book Antiqua" panose="02040602050305030304" pitchFamily="18" charset="0"/>
                        </a:rPr>
                        <a:t>33%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53335851"/>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Establishing organizational diversity goals</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24%</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2216851"/>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Better alignment with the company’s overall business strategy</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24%</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9884657"/>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Communicating diversity and inclusion activities to employees</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2681615"/>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Employee career advancement and succession planning</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20%</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54796"/>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Demonstrating ROI for diversity and inclusion or proving the business case</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20%</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2335830"/>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Mentoring or counseling employees</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17%</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015049"/>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Communicating diversity and inclusion activities to stakeholders outside the company</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17%</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6919790"/>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Ensuring suppliers and vendors are diverse</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16%</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106692"/>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Adhering to government and compliance policies</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13%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343416"/>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Overseeing Employee Resource Groups or affinity groups</a:t>
                      </a:r>
                    </a:p>
                  </a:txBody>
                  <a:tcPr marR="9525"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13%</a:t>
                      </a:r>
                    </a:p>
                  </a:txBody>
                  <a:tcPr marR="9525"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2308849"/>
                  </a:ext>
                </a:extLst>
              </a:tr>
            </a:tbl>
          </a:graphicData>
        </a:graphic>
      </p:graphicFrame>
    </p:spTree>
    <p:extLst>
      <p:ext uri="{BB962C8B-B14F-4D97-AF65-F5344CB8AC3E}">
        <p14:creationId xmlns:p14="http://schemas.microsoft.com/office/powerpoint/2010/main" val="19324036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952" y="1703836"/>
            <a:ext cx="10826228" cy="896536"/>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bg1"/>
                </a:solidFill>
                <a:latin typeface="Book Antiqua" panose="02040602050305030304" pitchFamily="18" charset="0"/>
                <a:cs typeface="Arial" panose="020B0604020202020204" pitchFamily="34" charset="0"/>
              </a:rPr>
              <a:t>CDOs report that the top three most important measurements of their success are employee engagement (73%), retention rates (62%) and recruitment (61%). Accountability to the company’s overall financial performance comes in at a strong fourth place (58%).</a:t>
            </a: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13</a:t>
            </a:fld>
            <a:endParaRPr lang="en-US" sz="800" dirty="0">
              <a:solidFill>
                <a:schemeClr val="tx1">
                  <a:lumMod val="65000"/>
                  <a:lumOff val="35000"/>
                </a:schemeClr>
              </a:solidFill>
              <a:latin typeface="Arial"/>
            </a:endParaRPr>
          </a:p>
        </p:txBody>
      </p:sp>
      <p:sp>
        <p:nvSpPr>
          <p:cNvPr id="9" name="Title 8">
            <a:extLst>
              <a:ext uri="{FF2B5EF4-FFF2-40B4-BE49-F238E27FC236}">
                <a16:creationId xmlns:a16="http://schemas.microsoft.com/office/drawing/2014/main" id="{33B7CE34-5EC9-464C-B575-FC5796BA10E9}"/>
              </a:ext>
            </a:extLst>
          </p:cNvPr>
          <p:cNvSpPr>
            <a:spLocks noGrp="1"/>
          </p:cNvSpPr>
          <p:nvPr>
            <p:ph type="title"/>
          </p:nvPr>
        </p:nvSpPr>
        <p:spPr>
          <a:xfrm>
            <a:off x="226276" y="1041055"/>
            <a:ext cx="11737124" cy="795180"/>
          </a:xfrm>
        </p:spPr>
        <p:txBody>
          <a:bodyPr anchor="t"/>
          <a:lstStyle/>
          <a:p>
            <a:r>
              <a:rPr lang="en-US" dirty="0"/>
              <a:t>CDO Performance Measures</a:t>
            </a:r>
          </a:p>
        </p:txBody>
      </p:sp>
      <p:graphicFrame>
        <p:nvGraphicFramePr>
          <p:cNvPr id="8" name="Table 7"/>
          <p:cNvGraphicFramePr>
            <a:graphicFrameLocks noGrp="1"/>
          </p:cNvGraphicFramePr>
          <p:nvPr>
            <p:extLst>
              <p:ext uri="{D42A27DB-BD31-4B8C-83A1-F6EECF244321}">
                <p14:modId xmlns:p14="http://schemas.microsoft.com/office/powerpoint/2010/main" val="1683865336"/>
              </p:ext>
            </p:extLst>
          </p:nvPr>
        </p:nvGraphicFramePr>
        <p:xfrm>
          <a:off x="2167649" y="2796465"/>
          <a:ext cx="7705907" cy="3271716"/>
        </p:xfrm>
        <a:graphic>
          <a:graphicData uri="http://schemas.openxmlformats.org/drawingml/2006/table">
            <a:tbl>
              <a:tblPr firstRow="1" bandRow="1">
                <a:tableStyleId>{21E4AEA4-8DFA-4A89-87EB-49C32662AFE0}</a:tableStyleId>
              </a:tblPr>
              <a:tblGrid>
                <a:gridCol w="6480518">
                  <a:extLst>
                    <a:ext uri="{9D8B030D-6E8A-4147-A177-3AD203B41FA5}">
                      <a16:colId xmlns:a16="http://schemas.microsoft.com/office/drawing/2014/main" val="20000"/>
                    </a:ext>
                  </a:extLst>
                </a:gridCol>
                <a:gridCol w="1225389">
                  <a:extLst>
                    <a:ext uri="{9D8B030D-6E8A-4147-A177-3AD203B41FA5}">
                      <a16:colId xmlns:a16="http://schemas.microsoft.com/office/drawing/2014/main" val="327469088"/>
                    </a:ext>
                  </a:extLst>
                </a:gridCol>
              </a:tblGrid>
              <a:tr h="348656">
                <a:tc>
                  <a:txBody>
                    <a:bodyPr/>
                    <a:lstStyle/>
                    <a:p>
                      <a:pPr algn="l"/>
                      <a:r>
                        <a:rPr lang="en-US" sz="1600" dirty="0" smtClean="0">
                          <a:solidFill>
                            <a:schemeClr val="accent1"/>
                          </a:solidFill>
                          <a:effectLst/>
                          <a:latin typeface="Book Antiqua" panose="02040602050305030304" pitchFamily="18" charset="0"/>
                          <a:cs typeface="Arial" pitchFamily="34" charset="0"/>
                        </a:rPr>
                        <a:t>Very</a:t>
                      </a:r>
                      <a:r>
                        <a:rPr lang="en-US" sz="1600" baseline="0" dirty="0" smtClean="0">
                          <a:solidFill>
                            <a:schemeClr val="accent1"/>
                          </a:solidFill>
                          <a:effectLst/>
                          <a:latin typeface="Book Antiqua" panose="02040602050305030304" pitchFamily="18" charset="0"/>
                          <a:cs typeface="Arial" pitchFamily="34" charset="0"/>
                        </a:rPr>
                        <a:t> </a:t>
                      </a:r>
                      <a:r>
                        <a:rPr lang="en-US" sz="1600" dirty="0" smtClean="0">
                          <a:solidFill>
                            <a:schemeClr val="accent1"/>
                          </a:solidFill>
                          <a:effectLst/>
                          <a:latin typeface="Book Antiqua" panose="02040602050305030304" pitchFamily="18" charset="0"/>
                          <a:cs typeface="Arial" pitchFamily="34" charset="0"/>
                        </a:rPr>
                        <a:t>Important </a:t>
                      </a:r>
                      <a:r>
                        <a:rPr lang="en-US" sz="1600" dirty="0">
                          <a:solidFill>
                            <a:schemeClr val="accent1"/>
                          </a:solidFill>
                          <a:effectLst/>
                          <a:latin typeface="Book Antiqua" panose="02040602050305030304" pitchFamily="18" charset="0"/>
                          <a:cs typeface="Arial" pitchFamily="34" charset="0"/>
                        </a:rPr>
                        <a:t>to Measuring Personal Job Performance</a:t>
                      </a: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sz="1600" b="1" kern="1200" dirty="0">
                          <a:solidFill>
                            <a:schemeClr val="accent1"/>
                          </a:solidFill>
                          <a:effectLst/>
                          <a:latin typeface="Book Antiqua" panose="02040602050305030304" pitchFamily="18" charset="0"/>
                          <a:ea typeface="+mn-ea"/>
                          <a:cs typeface="+mn-cs"/>
                        </a:rPr>
                        <a:t>Total</a:t>
                      </a:r>
                      <a:r>
                        <a:rPr lang="en-US" sz="1600" b="1" kern="1200" baseline="0" dirty="0">
                          <a:solidFill>
                            <a:schemeClr val="accent1"/>
                          </a:solidFill>
                          <a:effectLst/>
                          <a:latin typeface="Book Antiqua" panose="02040602050305030304" pitchFamily="18" charset="0"/>
                          <a:ea typeface="+mn-ea"/>
                          <a:cs typeface="+mn-cs"/>
                        </a:rPr>
                        <a:t> CDOs</a:t>
                      </a:r>
                      <a:endParaRPr lang="en-US" sz="1600" b="1" kern="1200" dirty="0">
                        <a:solidFill>
                          <a:schemeClr val="accent1"/>
                        </a:solidFill>
                        <a:effectLst/>
                        <a:latin typeface="Book Antiqua" panose="02040602050305030304" pitchFamily="18" charset="0"/>
                        <a:ea typeface="+mn-ea"/>
                        <a:cs typeface="+mn-cs"/>
                      </a:endParaRP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3720">
                <a:tc>
                  <a:txBody>
                    <a:bodyPr/>
                    <a:lstStyle/>
                    <a:p>
                      <a:pPr algn="l" rtl="0" fontAlgn="b"/>
                      <a:r>
                        <a:rPr lang="en-US" sz="1200" b="1" i="0" u="none" strike="noStrike" dirty="0">
                          <a:solidFill>
                            <a:schemeClr val="bg1"/>
                          </a:solidFill>
                          <a:effectLst/>
                          <a:latin typeface="Book Antiqua" panose="02040602050305030304" pitchFamily="18" charset="0"/>
                        </a:rPr>
                        <a:t>Employee engagement</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rtl="0" fontAlgn="b"/>
                      <a:r>
                        <a:rPr lang="en-US" sz="1200" b="1" i="0" u="none" strike="noStrike" dirty="0">
                          <a:solidFill>
                            <a:schemeClr val="bg1"/>
                          </a:solidFill>
                          <a:effectLst/>
                          <a:latin typeface="Book Antiqua" panose="02040602050305030304" pitchFamily="18" charset="0"/>
                        </a:rPr>
                        <a:t>73%</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406064957"/>
                  </a:ext>
                </a:extLst>
              </a:tr>
              <a:tr h="262934">
                <a:tc>
                  <a:txBody>
                    <a:bodyPr/>
                    <a:lstStyle/>
                    <a:p>
                      <a:pPr algn="l" rtl="0" fontAlgn="b"/>
                      <a:r>
                        <a:rPr lang="en-US" sz="1200" b="1" i="0" u="none" strike="noStrike" dirty="0">
                          <a:solidFill>
                            <a:schemeClr val="bg1"/>
                          </a:solidFill>
                          <a:effectLst/>
                          <a:latin typeface="Book Antiqua" panose="02040602050305030304" pitchFamily="18" charset="0"/>
                        </a:rPr>
                        <a:t>Employee retention rates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rtl="0" fontAlgn="b"/>
                      <a:r>
                        <a:rPr lang="en-US" sz="1200" b="1" i="0" u="none" strike="noStrike" dirty="0">
                          <a:solidFill>
                            <a:schemeClr val="bg1"/>
                          </a:solidFill>
                          <a:effectLst/>
                          <a:latin typeface="Book Antiqua" panose="02040602050305030304" pitchFamily="18" charset="0"/>
                        </a:rPr>
                        <a:t>62%</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2631811868"/>
                  </a:ext>
                </a:extLst>
              </a:tr>
              <a:tr h="262934">
                <a:tc>
                  <a:txBody>
                    <a:bodyPr/>
                    <a:lstStyle/>
                    <a:p>
                      <a:pPr algn="l" rtl="0" fontAlgn="b"/>
                      <a:r>
                        <a:rPr lang="en-US" sz="1200" b="1" i="0" u="none" strike="noStrike" dirty="0">
                          <a:solidFill>
                            <a:schemeClr val="bg1"/>
                          </a:solidFill>
                          <a:effectLst/>
                          <a:latin typeface="Book Antiqua" panose="02040602050305030304" pitchFamily="18" charset="0"/>
                        </a:rPr>
                        <a:t>Employee recruitment</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gn="ctr" rtl="0" fontAlgn="b"/>
                      <a:r>
                        <a:rPr lang="en-US" sz="1200" b="1" i="0" u="none" strike="noStrike" dirty="0">
                          <a:solidFill>
                            <a:schemeClr val="bg1"/>
                          </a:solidFill>
                          <a:effectLst/>
                          <a:latin typeface="Book Antiqua" panose="02040602050305030304" pitchFamily="18" charset="0"/>
                        </a:rPr>
                        <a:t>61%</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53335851"/>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Overall company financial performance</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58%</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2216851"/>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Employee career advancements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58%</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9884657"/>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Subjective assessment by the CEO or other organizational leaders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54%</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2681615"/>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Results from employee surveys and culture audits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51%</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54796"/>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Number of requests for speaking engagements you or your team receive</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51%</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2335830"/>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Formal awards, recognition and rankings for diversity and inclusion</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48%</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015049"/>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Turnout at diversity and inclusion-hosted events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46%</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6919790"/>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Media coverage of diversity and inclusion activities</a:t>
                      </a:r>
                    </a:p>
                  </a:txBody>
                  <a:tcPr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44%</a:t>
                      </a:r>
                    </a:p>
                  </a:txBody>
                  <a:tcPr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106692"/>
                  </a:ext>
                </a:extLst>
              </a:tr>
            </a:tbl>
          </a:graphicData>
        </a:graphic>
      </p:graphicFrame>
    </p:spTree>
    <p:extLst>
      <p:ext uri="{BB962C8B-B14F-4D97-AF65-F5344CB8AC3E}">
        <p14:creationId xmlns:p14="http://schemas.microsoft.com/office/powerpoint/2010/main" val="258113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854B899-386B-194F-8CFD-4C4E78648223}"/>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grpSp>
        <p:nvGrpSpPr>
          <p:cNvPr id="9" name="Group 8">
            <a:extLst>
              <a:ext uri="{FF2B5EF4-FFF2-40B4-BE49-F238E27FC236}">
                <a16:creationId xmlns:a16="http://schemas.microsoft.com/office/drawing/2014/main" id="{1C99A655-8D18-9947-91B4-799A997770C5}"/>
              </a:ext>
            </a:extLst>
          </p:cNvPr>
          <p:cNvGrpSpPr/>
          <p:nvPr/>
        </p:nvGrpSpPr>
        <p:grpSpPr>
          <a:xfrm>
            <a:off x="0" y="-839398"/>
            <a:ext cx="12192000" cy="2404885"/>
            <a:chOff x="0" y="-839398"/>
            <a:chExt cx="12192000" cy="2404885"/>
          </a:xfrm>
          <a:solidFill>
            <a:schemeClr val="bg1"/>
          </a:solidFill>
        </p:grpSpPr>
        <p:pic>
          <p:nvPicPr>
            <p:cNvPr id="10" name="Graphic 9">
              <a:extLst>
                <a:ext uri="{FF2B5EF4-FFF2-40B4-BE49-F238E27FC236}">
                  <a16:creationId xmlns:a16="http://schemas.microsoft.com/office/drawing/2014/main" id="{940C6119-9C71-444E-BA5D-8D371428058A}"/>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1" name="Rectangle 10">
              <a:extLst>
                <a:ext uri="{FF2B5EF4-FFF2-40B4-BE49-F238E27FC236}">
                  <a16:creationId xmlns:a16="http://schemas.microsoft.com/office/drawing/2014/main" id="{3626A421-0AFC-3443-B638-D4675E1E27FD}"/>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a16="http://schemas.microsoft.com/office/drawing/2014/main" id="{B7164F4B-328D-2D43-9CCF-276A50DDC3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sp>
        <p:nvSpPr>
          <p:cNvPr id="5" name="Title 2">
            <a:extLst>
              <a:ext uri="{FF2B5EF4-FFF2-40B4-BE49-F238E27FC236}">
                <a16:creationId xmlns:a16="http://schemas.microsoft.com/office/drawing/2014/main" id="{BAEB7DF7-CBFF-6047-8433-CBF77C13590E}"/>
              </a:ext>
            </a:extLst>
          </p:cNvPr>
          <p:cNvSpPr>
            <a:spLocks noGrp="1"/>
          </p:cNvSpPr>
          <p:nvPr>
            <p:ph type="title"/>
          </p:nvPr>
        </p:nvSpPr>
        <p:spPr>
          <a:xfrm>
            <a:off x="246888" y="3324561"/>
            <a:ext cx="11716512" cy="1325563"/>
          </a:xfrm>
        </p:spPr>
        <p:txBody>
          <a:bodyPr>
            <a:normAutofit/>
          </a:bodyPr>
          <a:lstStyle/>
          <a:p>
            <a:pPr algn="ctr"/>
            <a:r>
              <a:rPr lang="en-US" dirty="0">
                <a:solidFill>
                  <a:schemeClr val="bg1"/>
                </a:solidFill>
              </a:rPr>
              <a:t>The Challenges Faced by</a:t>
            </a:r>
            <a:br>
              <a:rPr lang="en-US" dirty="0">
                <a:solidFill>
                  <a:schemeClr val="bg1"/>
                </a:solidFill>
              </a:rPr>
            </a:br>
            <a:r>
              <a:rPr lang="en-US" dirty="0">
                <a:solidFill>
                  <a:schemeClr val="bg1"/>
                </a:solidFill>
              </a:rPr>
              <a:t>Chief Diversity Officers</a:t>
            </a:r>
          </a:p>
        </p:txBody>
      </p:sp>
    </p:spTree>
    <p:extLst>
      <p:ext uri="{BB962C8B-B14F-4D97-AF65-F5344CB8AC3E}">
        <p14:creationId xmlns:p14="http://schemas.microsoft.com/office/powerpoint/2010/main" val="3804326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952" y="1703836"/>
            <a:ext cx="10826228" cy="896536"/>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bg1"/>
                </a:solidFill>
                <a:latin typeface="Book Antiqua" panose="02040602050305030304" pitchFamily="18" charset="0"/>
                <a:cs typeface="Arial" panose="020B0604020202020204" pitchFamily="34" charset="0"/>
              </a:rPr>
              <a:t>CDOs say that their top personal job challenge in achieving their D&amp;I goals is making the business case for D&amp;I (27%) followed closely by externally communicating D&amp;I values and outcomes (26%).</a:t>
            </a: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15</a:t>
            </a:fld>
            <a:endParaRPr lang="en-US" sz="800" dirty="0">
              <a:solidFill>
                <a:schemeClr val="tx1">
                  <a:lumMod val="65000"/>
                  <a:lumOff val="35000"/>
                </a:schemeClr>
              </a:solidFill>
              <a:latin typeface="Arial"/>
            </a:endParaRPr>
          </a:p>
        </p:txBody>
      </p:sp>
      <p:sp>
        <p:nvSpPr>
          <p:cNvPr id="9" name="Title 8">
            <a:extLst>
              <a:ext uri="{FF2B5EF4-FFF2-40B4-BE49-F238E27FC236}">
                <a16:creationId xmlns:a16="http://schemas.microsoft.com/office/drawing/2014/main" id="{33B7CE34-5EC9-464C-B575-FC5796BA10E9}"/>
              </a:ext>
            </a:extLst>
          </p:cNvPr>
          <p:cNvSpPr>
            <a:spLocks noGrp="1"/>
          </p:cNvSpPr>
          <p:nvPr>
            <p:ph type="title"/>
          </p:nvPr>
        </p:nvSpPr>
        <p:spPr>
          <a:xfrm>
            <a:off x="226276" y="1041055"/>
            <a:ext cx="11737124" cy="795180"/>
          </a:xfrm>
        </p:spPr>
        <p:txBody>
          <a:bodyPr anchor="t"/>
          <a:lstStyle/>
          <a:p>
            <a:r>
              <a:rPr lang="en-US" dirty="0"/>
              <a:t>CDOs’ Top Job Challenges </a:t>
            </a:r>
          </a:p>
        </p:txBody>
      </p:sp>
      <p:graphicFrame>
        <p:nvGraphicFramePr>
          <p:cNvPr id="8" name="Table 7"/>
          <p:cNvGraphicFramePr>
            <a:graphicFrameLocks noGrp="1"/>
          </p:cNvGraphicFramePr>
          <p:nvPr>
            <p:extLst>
              <p:ext uri="{D42A27DB-BD31-4B8C-83A1-F6EECF244321}">
                <p14:modId xmlns:p14="http://schemas.microsoft.com/office/powerpoint/2010/main" val="1828706500"/>
              </p:ext>
            </p:extLst>
          </p:nvPr>
        </p:nvGraphicFramePr>
        <p:xfrm>
          <a:off x="2167649" y="2855938"/>
          <a:ext cx="7705907" cy="2977996"/>
        </p:xfrm>
        <a:graphic>
          <a:graphicData uri="http://schemas.openxmlformats.org/drawingml/2006/table">
            <a:tbl>
              <a:tblPr firstRow="1" bandRow="1">
                <a:tableStyleId>{21E4AEA4-8DFA-4A89-87EB-49C32662AFE0}</a:tableStyleId>
              </a:tblPr>
              <a:tblGrid>
                <a:gridCol w="6480518">
                  <a:extLst>
                    <a:ext uri="{9D8B030D-6E8A-4147-A177-3AD203B41FA5}">
                      <a16:colId xmlns:a16="http://schemas.microsoft.com/office/drawing/2014/main" val="20000"/>
                    </a:ext>
                  </a:extLst>
                </a:gridCol>
                <a:gridCol w="1225389">
                  <a:extLst>
                    <a:ext uri="{9D8B030D-6E8A-4147-A177-3AD203B41FA5}">
                      <a16:colId xmlns:a16="http://schemas.microsoft.com/office/drawing/2014/main" val="327469088"/>
                    </a:ext>
                  </a:extLst>
                </a:gridCol>
              </a:tblGrid>
              <a:tr h="348656">
                <a:tc>
                  <a:txBody>
                    <a:bodyPr/>
                    <a:lstStyle/>
                    <a:p>
                      <a:pPr algn="l"/>
                      <a:r>
                        <a:rPr lang="en-US" sz="1600" dirty="0">
                          <a:solidFill>
                            <a:schemeClr val="accent1"/>
                          </a:solidFill>
                          <a:effectLst/>
                          <a:latin typeface="Book Antiqua" panose="02040602050305030304" pitchFamily="18" charset="0"/>
                          <a:cs typeface="Arial" pitchFamily="34" charset="0"/>
                        </a:rPr>
                        <a:t>Challenges </a:t>
                      </a:r>
                      <a:r>
                        <a:rPr lang="en-US" sz="1600" dirty="0" smtClean="0">
                          <a:solidFill>
                            <a:schemeClr val="accent1"/>
                          </a:solidFill>
                          <a:effectLst/>
                          <a:latin typeface="Book Antiqua" panose="02040602050305030304" pitchFamily="18" charset="0"/>
                          <a:cs typeface="Arial" pitchFamily="34" charset="0"/>
                        </a:rPr>
                        <a:t>CDOs Personally </a:t>
                      </a:r>
                      <a:r>
                        <a:rPr lang="en-US" sz="1600" dirty="0">
                          <a:solidFill>
                            <a:schemeClr val="accent1"/>
                          </a:solidFill>
                          <a:effectLst/>
                          <a:latin typeface="Book Antiqua" panose="02040602050305030304" pitchFamily="18" charset="0"/>
                          <a:cs typeface="Arial" pitchFamily="34" charset="0"/>
                        </a:rPr>
                        <a:t>Face in Achieving D&amp;I Goals</a:t>
                      </a: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sz="1600" b="1" kern="1200" dirty="0">
                          <a:solidFill>
                            <a:schemeClr val="accent1"/>
                          </a:solidFill>
                          <a:effectLst/>
                          <a:latin typeface="Book Antiqua" panose="02040602050305030304" pitchFamily="18" charset="0"/>
                          <a:ea typeface="+mn-ea"/>
                          <a:cs typeface="+mn-cs"/>
                        </a:rPr>
                        <a:t>Total</a:t>
                      </a:r>
                      <a:r>
                        <a:rPr lang="en-US" sz="1600" b="1" kern="1200" baseline="0" dirty="0">
                          <a:solidFill>
                            <a:schemeClr val="accent1"/>
                          </a:solidFill>
                          <a:effectLst/>
                          <a:latin typeface="Book Antiqua" panose="02040602050305030304" pitchFamily="18" charset="0"/>
                          <a:ea typeface="+mn-ea"/>
                          <a:cs typeface="+mn-cs"/>
                        </a:rPr>
                        <a:t> CDOs</a:t>
                      </a:r>
                      <a:endParaRPr lang="en-US" sz="1600" b="1" kern="1200" dirty="0">
                        <a:solidFill>
                          <a:schemeClr val="accent1"/>
                        </a:solidFill>
                        <a:effectLst/>
                        <a:latin typeface="Book Antiqua" panose="02040602050305030304" pitchFamily="18" charset="0"/>
                        <a:ea typeface="+mn-ea"/>
                        <a:cs typeface="+mn-cs"/>
                      </a:endParaRP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Making the business case for diversity and inclusion</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27%</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2216851"/>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Making diversity and inclusion values or outcomes visible externally</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26%</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9884657"/>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Budgetary constraints</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24%</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2681615"/>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Limited staffing</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23%</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54796"/>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Lack of integration with other functions/diversity and inclusion is siloed</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23%</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2335830"/>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Leadership demands for diversity and inclusion </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22%</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015049"/>
                  </a:ext>
                </a:extLst>
              </a:tr>
              <a:tr h="262934">
                <a:tc>
                  <a:txBody>
                    <a:bodyPr/>
                    <a:lstStyle/>
                    <a:p>
                      <a:pPr marL="0" indent="0" algn="l" rtl="0" fontAlgn="b">
                        <a:buFontTx/>
                        <a:buNone/>
                      </a:pPr>
                      <a:r>
                        <a:rPr lang="en-US" sz="1200" b="0" i="0" u="none" strike="noStrike" dirty="0">
                          <a:solidFill>
                            <a:schemeClr val="bg1"/>
                          </a:solidFill>
                          <a:effectLst/>
                          <a:latin typeface="Book Antiqua" panose="02040602050305030304" pitchFamily="18" charset="0"/>
                        </a:rPr>
                        <a:t>Undefined or inaccurate metrics for success</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20%</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6919790"/>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Ambiguity of roles or responsibilities </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19%</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5453901"/>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Lack of adequate C-suite support</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18%</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856792"/>
                  </a:ext>
                </a:extLst>
              </a:tr>
              <a:tr h="262934">
                <a:tc>
                  <a:txBody>
                    <a:bodyPr/>
                    <a:lstStyle/>
                    <a:p>
                      <a:pPr algn="l" rtl="0" fontAlgn="b"/>
                      <a:r>
                        <a:rPr lang="en-US" sz="1200" b="0" i="0" u="none" strike="noStrike" dirty="0">
                          <a:solidFill>
                            <a:schemeClr val="bg1"/>
                          </a:solidFill>
                          <a:effectLst/>
                          <a:latin typeface="Book Antiqua" panose="02040602050305030304" pitchFamily="18" charset="0"/>
                        </a:rPr>
                        <a:t>Not aligned, or not well-aligned, with the overall business strategy of the company</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chemeClr val="bg1"/>
                          </a:solidFill>
                          <a:effectLst/>
                          <a:latin typeface="Book Antiqua" panose="02040602050305030304" pitchFamily="18" charset="0"/>
                        </a:rPr>
                        <a:t>15%</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106692"/>
                  </a:ext>
                </a:extLst>
              </a:tr>
            </a:tbl>
          </a:graphicData>
        </a:graphic>
      </p:graphicFrame>
    </p:spTree>
    <p:extLst>
      <p:ext uri="{BB962C8B-B14F-4D97-AF65-F5344CB8AC3E}">
        <p14:creationId xmlns:p14="http://schemas.microsoft.com/office/powerpoint/2010/main" val="3832732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72952" y="1703836"/>
            <a:ext cx="11495302" cy="896536"/>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CDOs say that </a:t>
            </a:r>
            <a:r>
              <a:rPr lang="en-US" sz="1600" dirty="0" err="1" smtClean="0">
                <a:solidFill>
                  <a:schemeClr val="tx1"/>
                </a:solidFill>
                <a:latin typeface="Book Antiqua" panose="02040602050305030304" pitchFamily="18" charset="0"/>
                <a:cs typeface="Arial" panose="020B0604020202020204" pitchFamily="34" charset="0"/>
              </a:rPr>
              <a:t>organisational</a:t>
            </a:r>
            <a:r>
              <a:rPr lang="en-US" sz="1600" dirty="0" smtClean="0">
                <a:solidFill>
                  <a:schemeClr val="tx1"/>
                </a:solidFill>
                <a:latin typeface="Book Antiqua" panose="02040602050305030304" pitchFamily="18" charset="0"/>
                <a:cs typeface="Arial" panose="020B0604020202020204" pitchFamily="34" charset="0"/>
              </a:rPr>
              <a:t> </a:t>
            </a:r>
            <a:r>
              <a:rPr lang="en-US" sz="1600" dirty="0">
                <a:solidFill>
                  <a:schemeClr val="tx1"/>
                </a:solidFill>
                <a:latin typeface="Book Antiqua" panose="02040602050305030304" pitchFamily="18" charset="0"/>
                <a:cs typeface="Arial" panose="020B0604020202020204" pitchFamily="34" charset="0"/>
              </a:rPr>
              <a:t>culture is the </a:t>
            </a:r>
            <a:r>
              <a:rPr lang="en-US" sz="1600" dirty="0" smtClean="0">
                <a:solidFill>
                  <a:schemeClr val="tx1"/>
                </a:solidFill>
                <a:latin typeface="Book Antiqua" panose="02040602050305030304" pitchFamily="18" charset="0"/>
                <a:cs typeface="Arial" panose="020B0604020202020204" pitchFamily="34" charset="0"/>
              </a:rPr>
              <a:t>number one challenge </a:t>
            </a:r>
            <a:r>
              <a:rPr lang="en-US" sz="1600" dirty="0">
                <a:solidFill>
                  <a:schemeClr val="tx1"/>
                </a:solidFill>
                <a:latin typeface="Book Antiqua" panose="02040602050305030304" pitchFamily="18" charset="0"/>
                <a:cs typeface="Arial" panose="020B0604020202020204" pitchFamily="34" charset="0"/>
              </a:rPr>
              <a:t>standing in the way of achieving </a:t>
            </a:r>
            <a:r>
              <a:rPr lang="en-US" sz="1600" dirty="0" smtClean="0">
                <a:solidFill>
                  <a:schemeClr val="tx1"/>
                </a:solidFill>
                <a:latin typeface="Book Antiqua" panose="02040602050305030304" pitchFamily="18" charset="0"/>
                <a:cs typeface="Arial" panose="020B0604020202020204" pitchFamily="34" charset="0"/>
              </a:rPr>
              <a:t>the company’s D&amp;I </a:t>
            </a:r>
            <a:r>
              <a:rPr lang="en-US" sz="1600" dirty="0">
                <a:solidFill>
                  <a:schemeClr val="tx1"/>
                </a:solidFill>
                <a:latin typeface="Book Antiqua" panose="02040602050305030304" pitchFamily="18" charset="0"/>
                <a:cs typeface="Arial" panose="020B0604020202020204" pitchFamily="34" charset="0"/>
              </a:rPr>
              <a:t>goals (32%), followed by events external to the company (30%). Notably, “fatigue” over D&amp;I is a top three challenge (29%).</a:t>
            </a:r>
          </a:p>
        </p:txBody>
      </p:sp>
      <p:sp>
        <p:nvSpPr>
          <p:cNvPr id="16" name="Slide Number Placeholder 4">
            <a:extLst>
              <a:ext uri="{FF2B5EF4-FFF2-40B4-BE49-F238E27FC236}">
                <a16:creationId xmlns:a16="http://schemas.microsoft.com/office/drawing/2014/main" id="{F80FA3C5-535D-9544-A639-6D9A97729221}"/>
              </a:ext>
            </a:extLst>
          </p:cNvPr>
          <p:cNvSpPr>
            <a:spLocks noGrp="1"/>
          </p:cNvSpPr>
          <p:nvPr>
            <p:ph type="sldNum" sz="quarter" idx="12"/>
          </p:nvPr>
        </p:nvSpPr>
        <p:spPr/>
        <p:txBody>
          <a:bodyPr/>
          <a:lstStyle/>
          <a:p>
            <a:pPr defTabSz="914264"/>
            <a:fld id="{44FEBF03-6C7C-F54C-A34D-D9683E329655}" type="slidenum">
              <a:rPr lang="en-US" sz="800" smtClean="0">
                <a:solidFill>
                  <a:schemeClr val="tx1">
                    <a:lumMod val="65000"/>
                    <a:lumOff val="35000"/>
                  </a:schemeClr>
                </a:solidFill>
                <a:latin typeface="Arial"/>
              </a:rPr>
              <a:t>16</a:t>
            </a:fld>
            <a:endParaRPr lang="en-US" sz="800" dirty="0">
              <a:solidFill>
                <a:schemeClr val="tx1">
                  <a:lumMod val="65000"/>
                  <a:lumOff val="35000"/>
                </a:schemeClr>
              </a:solidFill>
              <a:latin typeface="Arial"/>
            </a:endParaRPr>
          </a:p>
        </p:txBody>
      </p:sp>
      <p:sp>
        <p:nvSpPr>
          <p:cNvPr id="9" name="Title 8">
            <a:extLst>
              <a:ext uri="{FF2B5EF4-FFF2-40B4-BE49-F238E27FC236}">
                <a16:creationId xmlns:a16="http://schemas.microsoft.com/office/drawing/2014/main" id="{33B7CE34-5EC9-464C-B575-FC5796BA10E9}"/>
              </a:ext>
            </a:extLst>
          </p:cNvPr>
          <p:cNvSpPr>
            <a:spLocks noGrp="1"/>
          </p:cNvSpPr>
          <p:nvPr>
            <p:ph type="title"/>
          </p:nvPr>
        </p:nvSpPr>
        <p:spPr>
          <a:xfrm>
            <a:off x="226276" y="1046849"/>
            <a:ext cx="11737124" cy="705003"/>
          </a:xfrm>
        </p:spPr>
        <p:txBody>
          <a:bodyPr anchor="t">
            <a:normAutofit/>
          </a:bodyPr>
          <a:lstStyle/>
          <a:p>
            <a:r>
              <a:rPr lang="en-US" dirty="0"/>
              <a:t>Company Challenges that Hinder D&amp;I Goals</a:t>
            </a:r>
          </a:p>
        </p:txBody>
      </p:sp>
      <p:graphicFrame>
        <p:nvGraphicFramePr>
          <p:cNvPr id="8" name="Table 7"/>
          <p:cNvGraphicFramePr>
            <a:graphicFrameLocks noGrp="1"/>
          </p:cNvGraphicFramePr>
          <p:nvPr>
            <p:extLst>
              <p:ext uri="{D42A27DB-BD31-4B8C-83A1-F6EECF244321}">
                <p14:modId xmlns:p14="http://schemas.microsoft.com/office/powerpoint/2010/main" val="3867500461"/>
              </p:ext>
            </p:extLst>
          </p:nvPr>
        </p:nvGraphicFramePr>
        <p:xfrm>
          <a:off x="2485063" y="2927932"/>
          <a:ext cx="7705907" cy="3008782"/>
        </p:xfrm>
        <a:graphic>
          <a:graphicData uri="http://schemas.openxmlformats.org/drawingml/2006/table">
            <a:tbl>
              <a:tblPr firstRow="1" bandRow="1">
                <a:tableStyleId>{21E4AEA4-8DFA-4A89-87EB-49C32662AFE0}</a:tableStyleId>
              </a:tblPr>
              <a:tblGrid>
                <a:gridCol w="6421044">
                  <a:extLst>
                    <a:ext uri="{9D8B030D-6E8A-4147-A177-3AD203B41FA5}">
                      <a16:colId xmlns:a16="http://schemas.microsoft.com/office/drawing/2014/main" val="20000"/>
                    </a:ext>
                  </a:extLst>
                </a:gridCol>
                <a:gridCol w="1284863">
                  <a:extLst>
                    <a:ext uri="{9D8B030D-6E8A-4147-A177-3AD203B41FA5}">
                      <a16:colId xmlns:a16="http://schemas.microsoft.com/office/drawing/2014/main" val="327469088"/>
                    </a:ext>
                  </a:extLst>
                </a:gridCol>
              </a:tblGrid>
              <a:tr h="348656">
                <a:tc>
                  <a:txBody>
                    <a:bodyPr/>
                    <a:lstStyle/>
                    <a:p>
                      <a:pPr algn="l"/>
                      <a:r>
                        <a:rPr lang="en-US" sz="1600" dirty="0">
                          <a:solidFill>
                            <a:srgbClr val="4CDDFF"/>
                          </a:solidFill>
                          <a:effectLst/>
                          <a:latin typeface="Book Antiqua" panose="02040602050305030304" pitchFamily="18" charset="0"/>
                          <a:cs typeface="Arial" pitchFamily="34" charset="0"/>
                        </a:rPr>
                        <a:t>Challenges Standing in Way of Company Achieving D&amp;I Goals</a:t>
                      </a: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sz="1600" b="1" kern="1200" dirty="0">
                          <a:solidFill>
                            <a:schemeClr val="accent1"/>
                          </a:solidFill>
                          <a:effectLst/>
                          <a:latin typeface="Book Antiqua" panose="02040602050305030304" pitchFamily="18" charset="0"/>
                          <a:ea typeface="+mn-ea"/>
                          <a:cs typeface="+mn-cs"/>
                        </a:rPr>
                        <a:t>Total</a:t>
                      </a:r>
                      <a:r>
                        <a:rPr lang="en-US" sz="1600" b="1" kern="1200" baseline="0" dirty="0">
                          <a:solidFill>
                            <a:schemeClr val="accent1"/>
                          </a:solidFill>
                          <a:effectLst/>
                          <a:latin typeface="Book Antiqua" panose="02040602050305030304" pitchFamily="18" charset="0"/>
                          <a:ea typeface="+mn-ea"/>
                          <a:cs typeface="+mn-cs"/>
                        </a:rPr>
                        <a:t> CDOs</a:t>
                      </a:r>
                      <a:endParaRPr lang="en-US" sz="1600" b="1" kern="1200" dirty="0">
                        <a:solidFill>
                          <a:schemeClr val="accent1"/>
                        </a:solidFill>
                        <a:effectLst/>
                        <a:latin typeface="Book Antiqua" panose="02040602050305030304" pitchFamily="18" charset="0"/>
                        <a:ea typeface="+mn-ea"/>
                        <a:cs typeface="+mn-cs"/>
                      </a:endParaRPr>
                    </a:p>
                  </a:txBody>
                  <a:tcPr marR="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3720">
                <a:tc>
                  <a:txBody>
                    <a:bodyPr/>
                    <a:lstStyle/>
                    <a:p>
                      <a:pPr algn="l" rtl="0" fontAlgn="b"/>
                      <a:r>
                        <a:rPr lang="en-US" sz="1200" b="0" i="0" u="none" strike="noStrike" dirty="0" err="1" smtClean="0">
                          <a:solidFill>
                            <a:srgbClr val="000000"/>
                          </a:solidFill>
                          <a:effectLst/>
                          <a:latin typeface="Book Antiqua" panose="02040602050305030304" pitchFamily="18" charset="0"/>
                        </a:rPr>
                        <a:t>Organisational</a:t>
                      </a:r>
                      <a:r>
                        <a:rPr lang="en-US" sz="1200" b="0" i="0" u="none" strike="noStrike" dirty="0" smtClean="0">
                          <a:solidFill>
                            <a:srgbClr val="000000"/>
                          </a:solidFill>
                          <a:effectLst/>
                          <a:latin typeface="Book Antiqua" panose="02040602050305030304" pitchFamily="18" charset="0"/>
                        </a:rPr>
                        <a:t> </a:t>
                      </a:r>
                      <a:r>
                        <a:rPr lang="en-US" sz="1200" b="0" i="0" u="none" strike="noStrike" dirty="0">
                          <a:solidFill>
                            <a:srgbClr val="000000"/>
                          </a:solidFill>
                          <a:effectLst/>
                          <a:latin typeface="Book Antiqua" panose="02040602050305030304" pitchFamily="18" charset="0"/>
                        </a:rPr>
                        <a:t>culture</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32%</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6064957"/>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External cultural/societal/sector shifts </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30%</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1811868"/>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Diversity and inclusion fatigue</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29%</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335851"/>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Employee engagement</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smtClean="0">
                          <a:solidFill>
                            <a:srgbClr val="000000"/>
                          </a:solidFill>
                          <a:effectLst/>
                          <a:latin typeface="Book Antiqua" panose="02040602050305030304" pitchFamily="18" charset="0"/>
                        </a:rPr>
                        <a:t>29%</a:t>
                      </a:r>
                      <a:endParaRPr lang="en-US" sz="1200" b="0" i="0" u="none" strike="noStrike" dirty="0">
                        <a:solidFill>
                          <a:srgbClr val="000000"/>
                        </a:solidFill>
                        <a:effectLst/>
                        <a:latin typeface="Book Antiqua" panose="02040602050305030304" pitchFamily="18" charset="0"/>
                      </a:endParaRP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744931"/>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Customer demands for diversity and inclusion</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29%</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2216851"/>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Structural changes in the company</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27%</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9884657"/>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Change in the company leadership</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27%</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2681615"/>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Employee demands for diversity and inclusion</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26%</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554796"/>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Organizational crises</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a:solidFill>
                            <a:srgbClr val="000000"/>
                          </a:solidFill>
                          <a:effectLst/>
                          <a:latin typeface="Book Antiqua" panose="02040602050305030304" pitchFamily="18" charset="0"/>
                        </a:rPr>
                        <a:t>26%</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2335830"/>
                  </a:ext>
                </a:extLst>
              </a:tr>
              <a:tr h="262934">
                <a:tc>
                  <a:txBody>
                    <a:bodyPr/>
                    <a:lstStyle/>
                    <a:p>
                      <a:pPr algn="l" rtl="0" fontAlgn="b"/>
                      <a:r>
                        <a:rPr lang="en-US" sz="1200" b="0" i="0" u="none" strike="noStrike" dirty="0">
                          <a:solidFill>
                            <a:srgbClr val="000000"/>
                          </a:solidFill>
                          <a:effectLst/>
                          <a:latin typeface="Book Antiqua" panose="02040602050305030304" pitchFamily="18" charset="0"/>
                        </a:rPr>
                        <a:t>Diversity and inclusion crises and issues</a:t>
                      </a: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US" sz="1200" b="0" i="0" u="none" strike="noStrike" dirty="0" smtClean="0">
                          <a:solidFill>
                            <a:srgbClr val="000000"/>
                          </a:solidFill>
                          <a:effectLst/>
                          <a:latin typeface="Book Antiqua" panose="02040602050305030304" pitchFamily="18" charset="0"/>
                        </a:rPr>
                        <a:t>22%</a:t>
                      </a:r>
                      <a:endParaRPr lang="en-US" sz="1200" b="0" i="0" u="none" strike="noStrike" dirty="0">
                        <a:solidFill>
                          <a:srgbClr val="000000"/>
                        </a:solidFill>
                        <a:effectLst/>
                        <a:latin typeface="Book Antiqua" panose="02040602050305030304" pitchFamily="18" charset="0"/>
                      </a:endParaRPr>
                    </a:p>
                  </a:txBody>
                  <a:tcPr marR="9525" marT="27432" marB="2743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015049"/>
                  </a:ext>
                </a:extLst>
              </a:tr>
            </a:tbl>
          </a:graphicData>
        </a:graphic>
      </p:graphicFrame>
    </p:spTree>
    <p:extLst>
      <p:ext uri="{BB962C8B-B14F-4D97-AF65-F5344CB8AC3E}">
        <p14:creationId xmlns:p14="http://schemas.microsoft.com/office/powerpoint/2010/main" val="3428218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D62C82E-DEC2-DC40-93B7-7A0E8EF0170D}"/>
              </a:ext>
            </a:extLst>
          </p:cNvPr>
          <p:cNvSpPr/>
          <p:nvPr/>
        </p:nvSpPr>
        <p:spPr>
          <a:xfrm>
            <a:off x="6110868" y="0"/>
            <a:ext cx="608113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Title 1">
            <a:extLst>
              <a:ext uri="{FF2B5EF4-FFF2-40B4-BE49-F238E27FC236}">
                <a16:creationId xmlns:a16="http://schemas.microsoft.com/office/drawing/2014/main" id="{B57025A0-FAFC-8A4F-B5FE-DE7E54088308}"/>
              </a:ext>
            </a:extLst>
          </p:cNvPr>
          <p:cNvSpPr>
            <a:spLocks noGrp="1"/>
          </p:cNvSpPr>
          <p:nvPr>
            <p:ph type="title"/>
          </p:nvPr>
        </p:nvSpPr>
        <p:spPr>
          <a:xfrm>
            <a:off x="914400" y="2216849"/>
            <a:ext cx="3940098" cy="1325563"/>
          </a:xfrm>
        </p:spPr>
        <p:txBody>
          <a:bodyPr>
            <a:normAutofit fontScale="90000"/>
          </a:bodyPr>
          <a:lstStyle/>
          <a:p>
            <a:r>
              <a:rPr lang="en-US" dirty="0"/>
              <a:t>Internal Support Needed for Success</a:t>
            </a:r>
          </a:p>
        </p:txBody>
      </p:sp>
      <p:sp>
        <p:nvSpPr>
          <p:cNvPr id="3" name="Text Placeholder 2">
            <a:extLst>
              <a:ext uri="{FF2B5EF4-FFF2-40B4-BE49-F238E27FC236}">
                <a16:creationId xmlns:a16="http://schemas.microsoft.com/office/drawing/2014/main" id="{CD6A3A87-A8C7-F344-A5D0-614C6C0CD53B}"/>
              </a:ext>
            </a:extLst>
          </p:cNvPr>
          <p:cNvSpPr>
            <a:spLocks noGrp="1"/>
          </p:cNvSpPr>
          <p:nvPr>
            <p:ph type="body" sz="quarter" idx="14"/>
          </p:nvPr>
        </p:nvSpPr>
        <p:spPr>
          <a:xfrm>
            <a:off x="914400" y="3828585"/>
            <a:ext cx="3704493" cy="2569426"/>
          </a:xfrm>
        </p:spPr>
        <p:txBody>
          <a:bodyPr>
            <a:normAutofit/>
          </a:bodyPr>
          <a:lstStyle/>
          <a:p>
            <a:pPr marL="0" indent="0">
              <a:lnSpc>
                <a:spcPct val="100000"/>
              </a:lnSpc>
              <a:buNone/>
            </a:pPr>
            <a:r>
              <a:rPr lang="en-US" sz="1600" dirty="0"/>
              <a:t>54% of CDOs strongly agree with the statement, “Internal support for diversity and inclusion efforts is integral to the success of diversity and inclusion at my company.” Only </a:t>
            </a:r>
            <a:r>
              <a:rPr lang="en-US" sz="1600" dirty="0" smtClean="0"/>
              <a:t>10%  </a:t>
            </a:r>
            <a:r>
              <a:rPr lang="en-US" sz="1600" dirty="0"/>
              <a:t>disagree with the sentiment.</a:t>
            </a:r>
          </a:p>
        </p:txBody>
      </p:sp>
      <p:grpSp>
        <p:nvGrpSpPr>
          <p:cNvPr id="5" name="Group 4">
            <a:extLst>
              <a:ext uri="{FF2B5EF4-FFF2-40B4-BE49-F238E27FC236}">
                <a16:creationId xmlns:a16="http://schemas.microsoft.com/office/drawing/2014/main" id="{DAD44A03-8808-7343-A0B3-5AC1FB55A8F9}"/>
              </a:ext>
            </a:extLst>
          </p:cNvPr>
          <p:cNvGrpSpPr/>
          <p:nvPr/>
        </p:nvGrpSpPr>
        <p:grpSpPr>
          <a:xfrm>
            <a:off x="0" y="-839398"/>
            <a:ext cx="12192000" cy="2404885"/>
            <a:chOff x="0" y="-839398"/>
            <a:chExt cx="12192000" cy="2404885"/>
          </a:xfrm>
          <a:solidFill>
            <a:schemeClr val="bg1"/>
          </a:solidFill>
        </p:grpSpPr>
        <p:pic>
          <p:nvPicPr>
            <p:cNvPr id="6" name="Graphic 5">
              <a:extLst>
                <a:ext uri="{FF2B5EF4-FFF2-40B4-BE49-F238E27FC236}">
                  <a16:creationId xmlns:a16="http://schemas.microsoft.com/office/drawing/2014/main" id="{D9BD7B6F-EEE3-AE45-AE17-4F7E6CF5DC31}"/>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 xmlns:asvg="http://schemas.microsoft.com/office/drawing/2016/SVG/main" r:embed="rId3"/>
                </a:ext>
              </a:extLst>
            </a:blip>
            <a:srcRect l="10605" r="20296"/>
            <a:stretch/>
          </p:blipFill>
          <p:spPr>
            <a:xfrm>
              <a:off x="4618893" y="-839398"/>
              <a:ext cx="2954215" cy="2404885"/>
            </a:xfrm>
            <a:prstGeom prst="rect">
              <a:avLst/>
            </a:prstGeom>
          </p:spPr>
        </p:pic>
        <p:sp>
          <p:nvSpPr>
            <p:cNvPr id="7" name="Rectangle 6">
              <a:extLst>
                <a:ext uri="{FF2B5EF4-FFF2-40B4-BE49-F238E27FC236}">
                  <a16:creationId xmlns:a16="http://schemas.microsoft.com/office/drawing/2014/main" id="{FF9012F6-B54B-B34B-AC85-CFD16DCCE36D}"/>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F0874A15-BFE2-054E-AA5D-8CC2F38481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graphicFrame>
        <p:nvGraphicFramePr>
          <p:cNvPr id="10" name="Chart 9">
            <a:extLst>
              <a:ext uri="{FF2B5EF4-FFF2-40B4-BE49-F238E27FC236}">
                <a16:creationId xmlns:a16="http://schemas.microsoft.com/office/drawing/2014/main" id="{48DB7D83-A33B-9047-B344-066A56C0DDCB}"/>
              </a:ext>
            </a:extLst>
          </p:cNvPr>
          <p:cNvGraphicFramePr/>
          <p:nvPr>
            <p:extLst>
              <p:ext uri="{D42A27DB-BD31-4B8C-83A1-F6EECF244321}">
                <p14:modId xmlns:p14="http://schemas.microsoft.com/office/powerpoint/2010/main" val="1612616223"/>
              </p:ext>
            </p:extLst>
          </p:nvPr>
        </p:nvGraphicFramePr>
        <p:xfrm>
          <a:off x="6365917" y="1974167"/>
          <a:ext cx="5563251" cy="3708835"/>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a:extLst>
              <a:ext uri="{FF2B5EF4-FFF2-40B4-BE49-F238E27FC236}">
                <a16:creationId xmlns:a16="http://schemas.microsoft.com/office/drawing/2014/main" id="{473DC05B-9335-FA43-A3D8-316006ADE5A2}"/>
              </a:ext>
            </a:extLst>
          </p:cNvPr>
          <p:cNvSpPr/>
          <p:nvPr/>
        </p:nvSpPr>
        <p:spPr>
          <a:xfrm>
            <a:off x="6725459" y="1185136"/>
            <a:ext cx="4844166" cy="738664"/>
          </a:xfrm>
          <a:prstGeom prst="rect">
            <a:avLst/>
          </a:prstGeom>
        </p:spPr>
        <p:txBody>
          <a:bodyPr wrap="square">
            <a:spAutoFit/>
          </a:bodyPr>
          <a:lstStyle/>
          <a:p>
            <a:pPr algn="ctr">
              <a:defRPr sz="1680" b="1" i="0" u="none" strike="noStrike" kern="1200" baseline="0">
                <a:solidFill>
                  <a:prstClr val="black"/>
                </a:solidFill>
                <a:latin typeface="Arial" pitchFamily="34" charset="0"/>
                <a:ea typeface="+mn-ea"/>
                <a:cs typeface="Arial" pitchFamily="34" charset="0"/>
              </a:defRPr>
            </a:pPr>
            <a:r>
              <a:rPr lang="en-US" sz="1400" dirty="0">
                <a:latin typeface="Book Antiqua" panose="02040602050305030304" pitchFamily="18" charset="0"/>
              </a:rPr>
              <a:t>“Internal support for diversity and inclusion efforts </a:t>
            </a:r>
            <a:br>
              <a:rPr lang="en-US" sz="1400" dirty="0">
                <a:latin typeface="Book Antiqua" panose="02040602050305030304" pitchFamily="18" charset="0"/>
              </a:rPr>
            </a:br>
            <a:r>
              <a:rPr lang="en-US" sz="1400" dirty="0">
                <a:latin typeface="Book Antiqua" panose="02040602050305030304" pitchFamily="18" charset="0"/>
              </a:rPr>
              <a:t>is integral to the success of diversity and inclusion </a:t>
            </a:r>
            <a:br>
              <a:rPr lang="en-US" sz="1400" dirty="0">
                <a:latin typeface="Book Antiqua" panose="02040602050305030304" pitchFamily="18" charset="0"/>
              </a:rPr>
            </a:br>
            <a:r>
              <a:rPr lang="en-US" sz="1400" dirty="0">
                <a:latin typeface="Book Antiqua" panose="02040602050305030304" pitchFamily="18" charset="0"/>
              </a:rPr>
              <a:t>at my company.”</a:t>
            </a:r>
          </a:p>
        </p:txBody>
      </p:sp>
      <p:sp>
        <p:nvSpPr>
          <p:cNvPr id="4" name="Slide Number Placeholder 3"/>
          <p:cNvSpPr>
            <a:spLocks noGrp="1"/>
          </p:cNvSpPr>
          <p:nvPr>
            <p:ph type="sldNum" sz="quarter" idx="12"/>
          </p:nvPr>
        </p:nvSpPr>
        <p:spPr/>
        <p:txBody>
          <a:bodyPr/>
          <a:lstStyle/>
          <a:p>
            <a:fld id="{2A49EF25-F2BE-2440-B658-DC38B9181A09}" type="slidenum">
              <a:rPr lang="en-US" smtClean="0"/>
              <a:t>17</a:t>
            </a:fld>
            <a:endParaRPr lang="en-US" dirty="0"/>
          </a:p>
        </p:txBody>
      </p:sp>
    </p:spTree>
    <p:extLst>
      <p:ext uri="{BB962C8B-B14F-4D97-AF65-F5344CB8AC3E}">
        <p14:creationId xmlns:p14="http://schemas.microsoft.com/office/powerpoint/2010/main" val="203722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878095-DBB1-954C-8FA3-16A6A4F3DAB7}"/>
              </a:ext>
            </a:extLst>
          </p:cNvPr>
          <p:cNvSpPr/>
          <p:nvPr/>
        </p:nvSpPr>
        <p:spPr>
          <a:xfrm>
            <a:off x="0" y="2493762"/>
            <a:ext cx="12192000" cy="43642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BE74409F-4F8C-0D49-8FCF-32B117732983}"/>
              </a:ext>
            </a:extLst>
          </p:cNvPr>
          <p:cNvGrpSpPr/>
          <p:nvPr/>
        </p:nvGrpSpPr>
        <p:grpSpPr>
          <a:xfrm>
            <a:off x="0" y="-839399"/>
            <a:ext cx="12192000" cy="2404885"/>
            <a:chOff x="0" y="-839398"/>
            <a:chExt cx="12192000" cy="2404885"/>
          </a:xfrm>
        </p:grpSpPr>
        <p:pic>
          <p:nvPicPr>
            <p:cNvPr id="13" name="Graphic 12">
              <a:extLst>
                <a:ext uri="{FF2B5EF4-FFF2-40B4-BE49-F238E27FC236}">
                  <a16:creationId xmlns:a16="http://schemas.microsoft.com/office/drawing/2014/main" id="{59603302-78E7-1649-BD9F-BA74099F39FB}"/>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4" name="Rectangle 13">
              <a:extLst>
                <a:ext uri="{FF2B5EF4-FFF2-40B4-BE49-F238E27FC236}">
                  <a16:creationId xmlns:a16="http://schemas.microsoft.com/office/drawing/2014/main" id="{2E72F3F7-D614-7249-BADC-BF202276100B}"/>
                </a:ext>
              </a:extLst>
            </p:cNvPr>
            <p:cNvSpPr/>
            <p:nvPr userDrawn="1"/>
          </p:nvSpPr>
          <p:spPr>
            <a:xfrm>
              <a:off x="0" y="0"/>
              <a:ext cx="12192000" cy="45719"/>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CFFA1F28-F62C-6843-89EB-2246B9E97B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42065" y="229075"/>
            <a:ext cx="1307870" cy="267938"/>
          </a:xfrm>
          <a:prstGeom prst="rect">
            <a:avLst/>
          </a:prstGeom>
        </p:spPr>
      </p:pic>
      <p:sp>
        <p:nvSpPr>
          <p:cNvPr id="19" name="Content Placeholder 2">
            <a:extLst>
              <a:ext uri="{FF2B5EF4-FFF2-40B4-BE49-F238E27FC236}">
                <a16:creationId xmlns:a16="http://schemas.microsoft.com/office/drawing/2014/main" id="{67CCA133-6D67-9741-9EA1-F8A4C279AA43}"/>
              </a:ext>
            </a:extLst>
          </p:cNvPr>
          <p:cNvSpPr txBox="1">
            <a:spLocks/>
          </p:cNvSpPr>
          <p:nvPr/>
        </p:nvSpPr>
        <p:spPr>
          <a:xfrm>
            <a:off x="339293" y="1856671"/>
            <a:ext cx="11481233" cy="637091"/>
          </a:xfrm>
          <a:prstGeom prst="rect">
            <a:avLst/>
          </a:prstGeom>
        </p:spPr>
        <p:txBody>
          <a:bodyPr vert="horz" lIns="91432" tIns="45718" rIns="91432" bIns="45718" rtlCol="0">
            <a:noAutofit/>
          </a:bodyPr>
          <a:lstStyle>
            <a:lvl1pPr marL="0" indent="0" algn="ctr" defTabSz="914218" rtl="0" eaLnBrk="1" latinLnBrk="0" hangingPunct="1">
              <a:lnSpc>
                <a:spcPct val="90000"/>
              </a:lnSpc>
              <a:spcBef>
                <a:spcPts val="1000"/>
              </a:spcBef>
              <a:buFont typeface="Arial"/>
              <a:buNone/>
              <a:defRPr sz="2000" kern="1200">
                <a:solidFill>
                  <a:schemeClr val="tx1">
                    <a:tint val="75000"/>
                  </a:schemeClr>
                </a:solidFill>
                <a:latin typeface="+mn-lt"/>
                <a:ea typeface="+mn-ea"/>
                <a:cs typeface="+mn-cs"/>
              </a:defRPr>
            </a:lvl1pPr>
            <a:lvl2pPr marL="45715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2pPr>
            <a:lvl3pPr marL="914309" indent="0" algn="ctr" defTabSz="914218"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3pPr>
            <a:lvl4pPr marL="1371464"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4pPr>
            <a:lvl5pPr marL="1828618" indent="0" algn="ctr" defTabSz="914218" rtl="0" eaLnBrk="1" latinLnBrk="0" hangingPunct="1">
              <a:lnSpc>
                <a:spcPct val="90000"/>
              </a:lnSpc>
              <a:spcBef>
                <a:spcPts val="500"/>
              </a:spcBef>
              <a:buFont typeface="Arial"/>
              <a:buNone/>
              <a:defRPr sz="1500" kern="1200">
                <a:solidFill>
                  <a:schemeClr val="tx1">
                    <a:tint val="75000"/>
                  </a:schemeClr>
                </a:solidFill>
                <a:latin typeface="+mn-lt"/>
                <a:ea typeface="+mn-ea"/>
                <a:cs typeface="+mn-cs"/>
              </a:defRPr>
            </a:lvl5pPr>
            <a:lvl6pPr marL="2285774"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6pPr>
            <a:lvl7pPr marL="2742926"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7pPr>
            <a:lvl8pPr marL="3200080"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8pPr>
            <a:lvl9pPr marL="3657235" indent="0" algn="ctr" defTabSz="914218" rtl="0" eaLnBrk="1" latinLnBrk="0" hangingPunct="1">
              <a:lnSpc>
                <a:spcPct val="90000"/>
              </a:lnSpc>
              <a:spcBef>
                <a:spcPts val="500"/>
              </a:spcBef>
              <a:buFont typeface="Arial"/>
              <a:buNone/>
              <a:defRPr sz="1900" kern="1200">
                <a:solidFill>
                  <a:schemeClr val="tx1">
                    <a:tint val="75000"/>
                  </a:schemeClr>
                </a:solidFill>
                <a:latin typeface="+mn-lt"/>
                <a:ea typeface="+mn-ea"/>
                <a:cs typeface="+mn-cs"/>
              </a:defRPr>
            </a:lvl9pPr>
          </a:lstStyle>
          <a:p>
            <a:pPr algn="l" defTabSz="1219170">
              <a:lnSpc>
                <a:spcPct val="100000"/>
              </a:lnSpc>
              <a:spcBef>
                <a:spcPts val="0"/>
              </a:spcBef>
            </a:pPr>
            <a:r>
              <a:rPr lang="en-US" sz="1600" dirty="0">
                <a:solidFill>
                  <a:schemeClr val="tx1"/>
                </a:solidFill>
                <a:latin typeface="Book Antiqua" panose="02040602050305030304" pitchFamily="18" charset="0"/>
                <a:cs typeface="Arial" panose="020B0604020202020204" pitchFamily="34" charset="0"/>
              </a:rPr>
              <a:t>Our survey identified several factors that point to </a:t>
            </a:r>
            <a:r>
              <a:rPr lang="en-US" sz="1600" dirty="0" smtClean="0">
                <a:solidFill>
                  <a:schemeClr val="tx1"/>
                </a:solidFill>
                <a:latin typeface="Book Antiqua" panose="02040602050305030304" pitchFamily="18" charset="0"/>
                <a:cs typeface="Arial" panose="020B0604020202020204" pitchFamily="34" charset="0"/>
              </a:rPr>
              <a:t>deficiency </a:t>
            </a:r>
            <a:r>
              <a:rPr lang="en-US" sz="1600" dirty="0">
                <a:solidFill>
                  <a:schemeClr val="tx1"/>
                </a:solidFill>
                <a:latin typeface="Book Antiqua" panose="02040602050305030304" pitchFamily="18" charset="0"/>
                <a:cs typeface="Arial" panose="020B0604020202020204" pitchFamily="34" charset="0"/>
              </a:rPr>
              <a:t>when it comes to ensuring D&amp;I activities are embedded in business goals. </a:t>
            </a:r>
          </a:p>
        </p:txBody>
      </p:sp>
      <p:sp>
        <p:nvSpPr>
          <p:cNvPr id="4" name="Title 3">
            <a:extLst>
              <a:ext uri="{FF2B5EF4-FFF2-40B4-BE49-F238E27FC236}">
                <a16:creationId xmlns:a16="http://schemas.microsoft.com/office/drawing/2014/main" id="{D1096DBD-5ED4-334A-A146-A2EBEA82E27B}"/>
              </a:ext>
            </a:extLst>
          </p:cNvPr>
          <p:cNvSpPr>
            <a:spLocks noGrp="1"/>
          </p:cNvSpPr>
          <p:nvPr>
            <p:ph type="title"/>
          </p:nvPr>
        </p:nvSpPr>
        <p:spPr>
          <a:xfrm>
            <a:off x="226276" y="765663"/>
            <a:ext cx="11737124" cy="1087551"/>
          </a:xfrm>
        </p:spPr>
        <p:txBody>
          <a:bodyPr/>
          <a:lstStyle/>
          <a:p>
            <a:r>
              <a:rPr lang="en-US" dirty="0">
                <a:solidFill>
                  <a:prstClr val="black"/>
                </a:solidFill>
                <a:ea typeface="Always Montefiore Light" charset="0"/>
                <a:cs typeface="Always Montefiore Light" charset="0"/>
              </a:rPr>
              <a:t>…Yet Commitment is Often Lacking</a:t>
            </a:r>
            <a:endParaRPr lang="en-US" dirty="0"/>
          </a:p>
        </p:txBody>
      </p:sp>
      <p:sp>
        <p:nvSpPr>
          <p:cNvPr id="17" name="TextBox 16"/>
          <p:cNvSpPr txBox="1"/>
          <p:nvPr/>
        </p:nvSpPr>
        <p:spPr>
          <a:xfrm>
            <a:off x="706881" y="4532524"/>
            <a:ext cx="2423532" cy="974805"/>
          </a:xfrm>
          <a:prstGeom prst="rect">
            <a:avLst/>
          </a:prstGeom>
          <a:noFill/>
        </p:spPr>
        <p:txBody>
          <a:bodyPr wrap="square" lIns="121907" tIns="60953" rIns="121907" bIns="60953" rtlCol="0">
            <a:spAutoFit/>
          </a:bodyPr>
          <a:lstStyle/>
          <a:p>
            <a:pPr algn="ctr" defTabSz="609507">
              <a:lnSpc>
                <a:spcPts val="6000"/>
              </a:lnSpc>
            </a:pPr>
            <a:r>
              <a:rPr lang="en-US" sz="8000" b="1" dirty="0">
                <a:solidFill>
                  <a:srgbClr val="4CDDFF"/>
                </a:solidFill>
                <a:latin typeface="Book Antiqua" panose="02040602050305030304" pitchFamily="18" charset="0"/>
                <a:ea typeface="Always Montefiore Light" charset="0"/>
                <a:cs typeface="Always Montefiore Light" charset="0"/>
              </a:rPr>
              <a:t>34%</a:t>
            </a:r>
            <a:endParaRPr lang="en-US" sz="8000" b="1" dirty="0">
              <a:solidFill>
                <a:srgbClr val="4CDDFF"/>
              </a:solidFill>
              <a:latin typeface="Book Antiqua" panose="02040602050305030304" pitchFamily="18" charset="0"/>
              <a:ea typeface="Always Montefiore" charset="0"/>
              <a:cs typeface="Always Montefiore" charset="0"/>
            </a:endParaRPr>
          </a:p>
        </p:txBody>
      </p:sp>
      <p:sp>
        <p:nvSpPr>
          <p:cNvPr id="6" name="Rectangle 5"/>
          <p:cNvSpPr/>
          <p:nvPr/>
        </p:nvSpPr>
        <p:spPr>
          <a:xfrm>
            <a:off x="617670" y="5339578"/>
            <a:ext cx="2512743" cy="677094"/>
          </a:xfrm>
          <a:prstGeom prst="rect">
            <a:avLst/>
          </a:prstGeom>
        </p:spPr>
        <p:txBody>
          <a:bodyPr wrap="square" lIns="121907" tIns="60953" rIns="121907" bIns="60953">
            <a:spAutoFit/>
          </a:bodyPr>
          <a:lstStyle/>
          <a:p>
            <a:pPr marR="0" lvl="0" algn="ctr">
              <a:spcBef>
                <a:spcPts val="0"/>
              </a:spcBef>
              <a:spcAft>
                <a:spcPts val="0"/>
              </a:spcAft>
            </a:pPr>
            <a:r>
              <a:rPr lang="en-US" sz="1200" dirty="0">
                <a:solidFill>
                  <a:schemeClr val="bg1"/>
                </a:solidFill>
                <a:ea typeface="Times New Roman" panose="02020603050405020304" pitchFamily="18" charset="0"/>
                <a:cs typeface="Times New Roman" panose="02020603050405020304" pitchFamily="18" charset="0"/>
              </a:rPr>
              <a:t>of surveyed D&amp;I professionals hold the CDO/senior-most D&amp;I position in their organization</a:t>
            </a:r>
          </a:p>
        </p:txBody>
      </p:sp>
      <p:sp>
        <p:nvSpPr>
          <p:cNvPr id="20" name="Rectangle 19">
            <a:extLst>
              <a:ext uri="{FF2B5EF4-FFF2-40B4-BE49-F238E27FC236}">
                <a16:creationId xmlns:a16="http://schemas.microsoft.com/office/drawing/2014/main" id="{F8898470-24E2-5B44-BA13-7211003125B9}"/>
              </a:ext>
            </a:extLst>
          </p:cNvPr>
          <p:cNvSpPr/>
          <p:nvPr/>
        </p:nvSpPr>
        <p:spPr>
          <a:xfrm>
            <a:off x="617670" y="2936951"/>
            <a:ext cx="2691161" cy="1046426"/>
          </a:xfrm>
          <a:prstGeom prst="rect">
            <a:avLst/>
          </a:prstGeom>
        </p:spPr>
        <p:txBody>
          <a:bodyPr wrap="square" lIns="121907" tIns="60953" rIns="121907" bIns="60953">
            <a:spAutoFit/>
          </a:bodyPr>
          <a:lstStyle/>
          <a:p>
            <a:pPr algn="ctr" defTabSz="609507"/>
            <a:r>
              <a:rPr lang="en-US" sz="2000" dirty="0">
                <a:solidFill>
                  <a:schemeClr val="bg1"/>
                </a:solidFill>
                <a:latin typeface="Book Antiqua" panose="02040602050305030304" pitchFamily="18" charset="0"/>
                <a:ea typeface="Arial" charset="0"/>
                <a:cs typeface="Arial" charset="0"/>
              </a:rPr>
              <a:t>Not all D&amp;I </a:t>
            </a:r>
            <a:br>
              <a:rPr lang="en-US" sz="2000" dirty="0">
                <a:solidFill>
                  <a:schemeClr val="bg1"/>
                </a:solidFill>
                <a:latin typeface="Book Antiqua" panose="02040602050305030304" pitchFamily="18" charset="0"/>
                <a:ea typeface="Arial" charset="0"/>
                <a:cs typeface="Arial" charset="0"/>
              </a:rPr>
            </a:br>
            <a:r>
              <a:rPr lang="en-US" sz="2000" dirty="0">
                <a:solidFill>
                  <a:schemeClr val="bg1"/>
                </a:solidFill>
                <a:latin typeface="Book Antiqua" panose="02040602050305030304" pitchFamily="18" charset="0"/>
                <a:ea typeface="Arial" charset="0"/>
                <a:cs typeface="Arial" charset="0"/>
              </a:rPr>
              <a:t>functions have a dedicated leader</a:t>
            </a:r>
          </a:p>
        </p:txBody>
      </p:sp>
      <p:sp>
        <p:nvSpPr>
          <p:cNvPr id="22" name="Rectangle 21">
            <a:extLst>
              <a:ext uri="{FF2B5EF4-FFF2-40B4-BE49-F238E27FC236}">
                <a16:creationId xmlns:a16="http://schemas.microsoft.com/office/drawing/2014/main" id="{4A57AA04-7EBB-0D47-97B0-A80932DA3272}"/>
              </a:ext>
            </a:extLst>
          </p:cNvPr>
          <p:cNvSpPr/>
          <p:nvPr/>
        </p:nvSpPr>
        <p:spPr>
          <a:xfrm>
            <a:off x="773787" y="4053579"/>
            <a:ext cx="2356626" cy="338540"/>
          </a:xfrm>
          <a:prstGeom prst="rect">
            <a:avLst/>
          </a:prstGeom>
        </p:spPr>
        <p:txBody>
          <a:bodyPr wrap="square" lIns="121907" tIns="60953" rIns="121907" bIns="60953">
            <a:spAutoFit/>
          </a:bodyPr>
          <a:lstStyle/>
          <a:p>
            <a:pPr algn="ctr" defTabSz="609507"/>
            <a:r>
              <a:rPr lang="en-US" sz="1400" b="1" dirty="0">
                <a:solidFill>
                  <a:schemeClr val="accent1"/>
                </a:solidFill>
                <a:latin typeface="Book Antiqua" panose="02040602050305030304" pitchFamily="18" charset="0"/>
                <a:ea typeface="Arial" charset="0"/>
                <a:cs typeface="Arial" charset="0"/>
              </a:rPr>
              <a:t>Only</a:t>
            </a:r>
          </a:p>
        </p:txBody>
      </p:sp>
      <p:sp>
        <p:nvSpPr>
          <p:cNvPr id="24" name="TextBox 23">
            <a:extLst>
              <a:ext uri="{FF2B5EF4-FFF2-40B4-BE49-F238E27FC236}">
                <a16:creationId xmlns:a16="http://schemas.microsoft.com/office/drawing/2014/main" id="{5932C70C-0DB8-C94F-B8C2-E0FE19812C3A}"/>
              </a:ext>
            </a:extLst>
          </p:cNvPr>
          <p:cNvSpPr txBox="1"/>
          <p:nvPr/>
        </p:nvSpPr>
        <p:spPr>
          <a:xfrm>
            <a:off x="4823539" y="4532524"/>
            <a:ext cx="2423532" cy="974805"/>
          </a:xfrm>
          <a:prstGeom prst="rect">
            <a:avLst/>
          </a:prstGeom>
          <a:noFill/>
        </p:spPr>
        <p:txBody>
          <a:bodyPr wrap="square" lIns="121907" tIns="60953" rIns="121907" bIns="60953" rtlCol="0">
            <a:spAutoFit/>
          </a:bodyPr>
          <a:lstStyle/>
          <a:p>
            <a:pPr algn="ctr" defTabSz="609507">
              <a:lnSpc>
                <a:spcPts val="6000"/>
              </a:lnSpc>
            </a:pPr>
            <a:r>
              <a:rPr lang="en-US" sz="8000" b="1" dirty="0">
                <a:solidFill>
                  <a:schemeClr val="bg1"/>
                </a:solidFill>
                <a:latin typeface="Book Antiqua" panose="02040602050305030304" pitchFamily="18" charset="0"/>
                <a:ea typeface="Always Montefiore Light" charset="0"/>
                <a:cs typeface="Always Montefiore Light" charset="0"/>
              </a:rPr>
              <a:t>40%</a:t>
            </a:r>
            <a:endParaRPr lang="en-US" sz="8000" b="1" dirty="0">
              <a:solidFill>
                <a:schemeClr val="bg1"/>
              </a:solidFill>
              <a:latin typeface="Book Antiqua" panose="02040602050305030304" pitchFamily="18" charset="0"/>
              <a:ea typeface="Always Montefiore" charset="0"/>
              <a:cs typeface="Always Montefiore" charset="0"/>
            </a:endParaRPr>
          </a:p>
        </p:txBody>
      </p:sp>
      <p:sp>
        <p:nvSpPr>
          <p:cNvPr id="25" name="Rectangle 24">
            <a:extLst>
              <a:ext uri="{FF2B5EF4-FFF2-40B4-BE49-F238E27FC236}">
                <a16:creationId xmlns:a16="http://schemas.microsoft.com/office/drawing/2014/main" id="{BC15643F-720E-614E-B29A-FFAEC2F14C5F}"/>
              </a:ext>
            </a:extLst>
          </p:cNvPr>
          <p:cNvSpPr/>
          <p:nvPr/>
        </p:nvSpPr>
        <p:spPr>
          <a:xfrm>
            <a:off x="4734328" y="5339578"/>
            <a:ext cx="2512743" cy="861760"/>
          </a:xfrm>
          <a:prstGeom prst="rect">
            <a:avLst/>
          </a:prstGeom>
        </p:spPr>
        <p:txBody>
          <a:bodyPr wrap="square" lIns="121907" tIns="60953" rIns="121907" bIns="60953">
            <a:spAutoFit/>
          </a:bodyPr>
          <a:lstStyle/>
          <a:p>
            <a:pPr marR="0" lvl="0" algn="ctr">
              <a:spcBef>
                <a:spcPts val="0"/>
              </a:spcBef>
              <a:spcAft>
                <a:spcPts val="0"/>
              </a:spcAft>
            </a:pPr>
            <a:r>
              <a:rPr lang="en-US" sz="1200" dirty="0">
                <a:solidFill>
                  <a:schemeClr val="bg1"/>
                </a:solidFill>
                <a:ea typeface="Times New Roman" panose="02020603050405020304" pitchFamily="18" charset="0"/>
                <a:cs typeface="Times New Roman" panose="02020603050405020304" pitchFamily="18" charset="0"/>
              </a:rPr>
              <a:t>of D&amp;I professionals report that just some of their time on the job is dedicated to D&amp;I. Only 28% are fully dedicated to D&amp;I </a:t>
            </a:r>
          </a:p>
        </p:txBody>
      </p:sp>
      <p:sp>
        <p:nvSpPr>
          <p:cNvPr id="26" name="Rectangle 25">
            <a:extLst>
              <a:ext uri="{FF2B5EF4-FFF2-40B4-BE49-F238E27FC236}">
                <a16:creationId xmlns:a16="http://schemas.microsoft.com/office/drawing/2014/main" id="{5820C2A9-EF21-F948-8917-B93EA177002F}"/>
              </a:ext>
            </a:extLst>
          </p:cNvPr>
          <p:cNvSpPr/>
          <p:nvPr/>
        </p:nvSpPr>
        <p:spPr>
          <a:xfrm>
            <a:off x="4734328" y="2936951"/>
            <a:ext cx="2691161" cy="1046426"/>
          </a:xfrm>
          <a:prstGeom prst="rect">
            <a:avLst/>
          </a:prstGeom>
        </p:spPr>
        <p:txBody>
          <a:bodyPr wrap="square" lIns="121907" tIns="60953" rIns="121907" bIns="60953">
            <a:spAutoFit/>
          </a:bodyPr>
          <a:lstStyle/>
          <a:p>
            <a:pPr algn="ctr" defTabSz="609507"/>
            <a:r>
              <a:rPr lang="en-US" sz="2000" dirty="0">
                <a:solidFill>
                  <a:schemeClr val="bg1"/>
                </a:solidFill>
                <a:latin typeface="Book Antiqua" panose="02040602050305030304" pitchFamily="18" charset="0"/>
                <a:ea typeface="Arial" charset="0"/>
                <a:cs typeface="Arial" charset="0"/>
              </a:rPr>
              <a:t>D&amp;I is a </a:t>
            </a:r>
            <a:br>
              <a:rPr lang="en-US" sz="2000" dirty="0">
                <a:solidFill>
                  <a:schemeClr val="bg1"/>
                </a:solidFill>
                <a:latin typeface="Book Antiqua" panose="02040602050305030304" pitchFamily="18" charset="0"/>
                <a:ea typeface="Arial" charset="0"/>
                <a:cs typeface="Arial" charset="0"/>
              </a:rPr>
            </a:br>
            <a:r>
              <a:rPr lang="en-US" sz="2000" dirty="0">
                <a:solidFill>
                  <a:schemeClr val="bg1"/>
                </a:solidFill>
                <a:latin typeface="Book Antiqua" panose="02040602050305030304" pitchFamily="18" charset="0"/>
                <a:ea typeface="Arial" charset="0"/>
                <a:cs typeface="Arial" charset="0"/>
              </a:rPr>
              <a:t>part-time job for many</a:t>
            </a:r>
          </a:p>
        </p:txBody>
      </p:sp>
      <p:sp>
        <p:nvSpPr>
          <p:cNvPr id="29" name="TextBox 28">
            <a:extLst>
              <a:ext uri="{FF2B5EF4-FFF2-40B4-BE49-F238E27FC236}">
                <a16:creationId xmlns:a16="http://schemas.microsoft.com/office/drawing/2014/main" id="{41AB0CF5-0249-2749-9637-A458764E3F16}"/>
              </a:ext>
            </a:extLst>
          </p:cNvPr>
          <p:cNvSpPr txBox="1"/>
          <p:nvPr/>
        </p:nvSpPr>
        <p:spPr>
          <a:xfrm>
            <a:off x="8940198" y="4532524"/>
            <a:ext cx="2423532" cy="974805"/>
          </a:xfrm>
          <a:prstGeom prst="rect">
            <a:avLst/>
          </a:prstGeom>
          <a:noFill/>
        </p:spPr>
        <p:txBody>
          <a:bodyPr wrap="square" lIns="121907" tIns="60953" rIns="121907" bIns="60953" rtlCol="0">
            <a:spAutoFit/>
          </a:bodyPr>
          <a:lstStyle/>
          <a:p>
            <a:pPr algn="ctr" defTabSz="609507">
              <a:lnSpc>
                <a:spcPts val="6000"/>
              </a:lnSpc>
            </a:pPr>
            <a:r>
              <a:rPr lang="en-US" sz="8000" b="1" dirty="0">
                <a:solidFill>
                  <a:srgbClr val="4CDDFF"/>
                </a:solidFill>
                <a:latin typeface="Book Antiqua" panose="02040602050305030304" pitchFamily="18" charset="0"/>
                <a:ea typeface="Always Montefiore Light" charset="0"/>
                <a:cs typeface="Always Montefiore Light" charset="0"/>
              </a:rPr>
              <a:t>18%</a:t>
            </a:r>
            <a:endParaRPr lang="en-US" sz="8000" b="1" dirty="0">
              <a:solidFill>
                <a:srgbClr val="4CDDFF"/>
              </a:solidFill>
              <a:latin typeface="Book Antiqua" panose="02040602050305030304" pitchFamily="18" charset="0"/>
              <a:ea typeface="Always Montefiore" charset="0"/>
              <a:cs typeface="Always Montefiore" charset="0"/>
            </a:endParaRPr>
          </a:p>
        </p:txBody>
      </p:sp>
      <p:sp>
        <p:nvSpPr>
          <p:cNvPr id="30" name="Rectangle 29">
            <a:extLst>
              <a:ext uri="{FF2B5EF4-FFF2-40B4-BE49-F238E27FC236}">
                <a16:creationId xmlns:a16="http://schemas.microsoft.com/office/drawing/2014/main" id="{D4B07B9D-0A2C-1F46-AE63-21FF3B6DBBBA}"/>
              </a:ext>
            </a:extLst>
          </p:cNvPr>
          <p:cNvSpPr/>
          <p:nvPr/>
        </p:nvSpPr>
        <p:spPr>
          <a:xfrm>
            <a:off x="8850987" y="5339578"/>
            <a:ext cx="2691161" cy="1046426"/>
          </a:xfrm>
          <a:prstGeom prst="rect">
            <a:avLst/>
          </a:prstGeom>
        </p:spPr>
        <p:txBody>
          <a:bodyPr wrap="square" lIns="121907" tIns="60953" rIns="121907" bIns="60953">
            <a:spAutoFit/>
          </a:bodyPr>
          <a:lstStyle/>
          <a:p>
            <a:pPr marR="0" lvl="0" algn="ctr">
              <a:spcBef>
                <a:spcPts val="0"/>
              </a:spcBef>
              <a:spcAft>
                <a:spcPts val="0"/>
              </a:spcAft>
            </a:pPr>
            <a:r>
              <a:rPr lang="en-US" sz="1200" dirty="0">
                <a:solidFill>
                  <a:schemeClr val="bg1"/>
                </a:solidFill>
                <a:ea typeface="Times New Roman" panose="02020603050405020304" pitchFamily="18" charset="0"/>
                <a:cs typeface="Times New Roman" panose="02020603050405020304" pitchFamily="18" charset="0"/>
              </a:rPr>
              <a:t>of D&amp;I professionals choose “better alignment with the company’s overall business strategy” among their top 3 D&amp;I priorities for the next 12–18 months</a:t>
            </a:r>
          </a:p>
        </p:txBody>
      </p:sp>
      <p:sp>
        <p:nvSpPr>
          <p:cNvPr id="31" name="Rectangle 30">
            <a:extLst>
              <a:ext uri="{FF2B5EF4-FFF2-40B4-BE49-F238E27FC236}">
                <a16:creationId xmlns:a16="http://schemas.microsoft.com/office/drawing/2014/main" id="{1270454A-3D83-2448-9D8F-A5F260922350}"/>
              </a:ext>
            </a:extLst>
          </p:cNvPr>
          <p:cNvSpPr/>
          <p:nvPr/>
        </p:nvSpPr>
        <p:spPr>
          <a:xfrm>
            <a:off x="8850987" y="2936951"/>
            <a:ext cx="2691161" cy="1046426"/>
          </a:xfrm>
          <a:prstGeom prst="rect">
            <a:avLst/>
          </a:prstGeom>
        </p:spPr>
        <p:txBody>
          <a:bodyPr wrap="square" lIns="121907" tIns="60953" rIns="121907" bIns="60953">
            <a:spAutoFit/>
          </a:bodyPr>
          <a:lstStyle/>
          <a:p>
            <a:pPr algn="ctr" defTabSz="609507"/>
            <a:r>
              <a:rPr lang="en-US" sz="2000" dirty="0">
                <a:solidFill>
                  <a:schemeClr val="bg1"/>
                </a:solidFill>
                <a:latin typeface="Book Antiqua" panose="02040602050305030304" pitchFamily="18" charset="0"/>
                <a:ea typeface="Arial" charset="0"/>
                <a:cs typeface="Arial" charset="0"/>
              </a:rPr>
              <a:t>Alignment </a:t>
            </a:r>
            <a:br>
              <a:rPr lang="en-US" sz="2000" dirty="0">
                <a:solidFill>
                  <a:schemeClr val="bg1"/>
                </a:solidFill>
                <a:latin typeface="Book Antiqua" panose="02040602050305030304" pitchFamily="18" charset="0"/>
                <a:ea typeface="Arial" charset="0"/>
                <a:cs typeface="Arial" charset="0"/>
              </a:rPr>
            </a:br>
            <a:r>
              <a:rPr lang="en-US" sz="2000" dirty="0">
                <a:solidFill>
                  <a:schemeClr val="bg1"/>
                </a:solidFill>
                <a:latin typeface="Book Antiqua" panose="02040602050305030304" pitchFamily="18" charset="0"/>
                <a:ea typeface="Arial" charset="0"/>
                <a:cs typeface="Arial" charset="0"/>
              </a:rPr>
              <a:t>is not a </a:t>
            </a:r>
            <a:br>
              <a:rPr lang="en-US" sz="2000" dirty="0">
                <a:solidFill>
                  <a:schemeClr val="bg1"/>
                </a:solidFill>
                <a:latin typeface="Book Antiqua" panose="02040602050305030304" pitchFamily="18" charset="0"/>
                <a:ea typeface="Arial" charset="0"/>
                <a:cs typeface="Arial" charset="0"/>
              </a:rPr>
            </a:br>
            <a:r>
              <a:rPr lang="en-US" sz="2000" dirty="0">
                <a:solidFill>
                  <a:schemeClr val="bg1"/>
                </a:solidFill>
                <a:latin typeface="Book Antiqua" panose="02040602050305030304" pitchFamily="18" charset="0"/>
                <a:ea typeface="Arial" charset="0"/>
                <a:cs typeface="Arial" charset="0"/>
              </a:rPr>
              <a:t>top priority</a:t>
            </a:r>
          </a:p>
        </p:txBody>
      </p:sp>
      <p:sp>
        <p:nvSpPr>
          <p:cNvPr id="32" name="Rectangle 31">
            <a:extLst>
              <a:ext uri="{FF2B5EF4-FFF2-40B4-BE49-F238E27FC236}">
                <a16:creationId xmlns:a16="http://schemas.microsoft.com/office/drawing/2014/main" id="{9BA73499-825B-2E47-A76D-5FD7CFC13DD7}"/>
              </a:ext>
            </a:extLst>
          </p:cNvPr>
          <p:cNvSpPr/>
          <p:nvPr/>
        </p:nvSpPr>
        <p:spPr>
          <a:xfrm>
            <a:off x="9007104" y="4053579"/>
            <a:ext cx="2356626" cy="338540"/>
          </a:xfrm>
          <a:prstGeom prst="rect">
            <a:avLst/>
          </a:prstGeom>
        </p:spPr>
        <p:txBody>
          <a:bodyPr wrap="square" lIns="121907" tIns="60953" rIns="121907" bIns="60953">
            <a:spAutoFit/>
          </a:bodyPr>
          <a:lstStyle/>
          <a:p>
            <a:pPr algn="ctr" defTabSz="609507"/>
            <a:r>
              <a:rPr lang="en-US" sz="1400" b="1" dirty="0">
                <a:solidFill>
                  <a:schemeClr val="accent1"/>
                </a:solidFill>
                <a:latin typeface="Book Antiqua" panose="02040602050305030304" pitchFamily="18" charset="0"/>
                <a:ea typeface="Arial" charset="0"/>
                <a:cs typeface="Arial" charset="0"/>
              </a:rPr>
              <a:t>Only</a:t>
            </a:r>
          </a:p>
        </p:txBody>
      </p:sp>
      <p:sp>
        <p:nvSpPr>
          <p:cNvPr id="3" name="Rectangle 2"/>
          <p:cNvSpPr/>
          <p:nvPr/>
        </p:nvSpPr>
        <p:spPr>
          <a:xfrm>
            <a:off x="282586" y="2484420"/>
            <a:ext cx="11259561" cy="369332"/>
          </a:xfrm>
          <a:prstGeom prst="rect">
            <a:avLst/>
          </a:prstGeom>
        </p:spPr>
        <p:txBody>
          <a:bodyPr wrap="square">
            <a:spAutoFit/>
          </a:bodyPr>
          <a:lstStyle/>
          <a:p>
            <a:pPr defTabSz="1219170"/>
            <a:r>
              <a:rPr lang="en-US" b="1" dirty="0" smtClean="0">
                <a:solidFill>
                  <a:schemeClr val="bg1"/>
                </a:solidFill>
                <a:latin typeface="Book Antiqua" panose="02040602050305030304" pitchFamily="18" charset="0"/>
                <a:cs typeface="Arial" panose="020B0604020202020204" pitchFamily="34" charset="0"/>
              </a:rPr>
              <a:t>3 glaring </a:t>
            </a:r>
            <a:r>
              <a:rPr lang="en-US" b="1" dirty="0">
                <a:solidFill>
                  <a:schemeClr val="bg1"/>
                </a:solidFill>
                <a:latin typeface="Book Antiqua" panose="02040602050305030304" pitchFamily="18" charset="0"/>
                <a:cs typeface="Arial" panose="020B0604020202020204" pitchFamily="34" charset="0"/>
              </a:rPr>
              <a:t>issues </a:t>
            </a:r>
            <a:r>
              <a:rPr lang="en-US" b="1" dirty="0" smtClean="0">
                <a:solidFill>
                  <a:schemeClr val="bg1"/>
                </a:solidFill>
                <a:latin typeface="Book Antiqua" panose="02040602050305030304" pitchFamily="18" charset="0"/>
                <a:cs typeface="Arial" panose="020B0604020202020204" pitchFamily="34" charset="0"/>
              </a:rPr>
              <a:t>to </a:t>
            </a:r>
            <a:r>
              <a:rPr lang="en-US" b="1" dirty="0">
                <a:solidFill>
                  <a:schemeClr val="bg1"/>
                </a:solidFill>
                <a:latin typeface="Book Antiqua" panose="02040602050305030304" pitchFamily="18" charset="0"/>
                <a:cs typeface="Arial" panose="020B0604020202020204" pitchFamily="34" charset="0"/>
              </a:rPr>
              <a:t>be </a:t>
            </a:r>
            <a:r>
              <a:rPr lang="en-US" b="1" dirty="0" smtClean="0">
                <a:solidFill>
                  <a:schemeClr val="bg1"/>
                </a:solidFill>
                <a:latin typeface="Book Antiqua" panose="02040602050305030304" pitchFamily="18" charset="0"/>
                <a:cs typeface="Arial" panose="020B0604020202020204" pitchFamily="34" charset="0"/>
              </a:rPr>
              <a:t>remedied:</a:t>
            </a:r>
            <a:endParaRPr lang="en-US" b="1" dirty="0">
              <a:solidFill>
                <a:schemeClr val="bg1"/>
              </a:solidFill>
              <a:latin typeface="Book Antiqua" panose="02040602050305030304" pitchFamily="18"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2A49EF25-F2BE-2440-B658-DC38B9181A09}" type="slidenum">
              <a:rPr lang="en-US" smtClean="0"/>
              <a:t>18</a:t>
            </a:fld>
            <a:endParaRPr lang="en-US" dirty="0"/>
          </a:p>
        </p:txBody>
      </p:sp>
    </p:spTree>
    <p:extLst>
      <p:ext uri="{BB962C8B-B14F-4D97-AF65-F5344CB8AC3E}">
        <p14:creationId xmlns:p14="http://schemas.microsoft.com/office/powerpoint/2010/main" val="339348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5D890D7-0C06-B945-82DA-F774D2B2DF20}"/>
              </a:ext>
            </a:extLst>
          </p:cNvPr>
          <p:cNvPicPr>
            <a:picLocks noGrp="1" noChangeAspect="1"/>
          </p:cNvPicPr>
          <p:nvPr>
            <p:ph type="pic" sz="quarter" idx="13"/>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p:spPr>
      </p:pic>
      <p:grpSp>
        <p:nvGrpSpPr>
          <p:cNvPr id="9" name="Group 8">
            <a:extLst>
              <a:ext uri="{FF2B5EF4-FFF2-40B4-BE49-F238E27FC236}">
                <a16:creationId xmlns:a16="http://schemas.microsoft.com/office/drawing/2014/main" id="{1C99A655-8D18-9947-91B4-799A997770C5}"/>
              </a:ext>
            </a:extLst>
          </p:cNvPr>
          <p:cNvGrpSpPr/>
          <p:nvPr/>
        </p:nvGrpSpPr>
        <p:grpSpPr>
          <a:xfrm>
            <a:off x="0" y="-839398"/>
            <a:ext cx="12192000" cy="2404885"/>
            <a:chOff x="0" y="-839398"/>
            <a:chExt cx="12192000" cy="2404885"/>
          </a:xfrm>
          <a:solidFill>
            <a:schemeClr val="bg1"/>
          </a:solidFill>
        </p:grpSpPr>
        <p:pic>
          <p:nvPicPr>
            <p:cNvPr id="10" name="Graphic 9">
              <a:extLst>
                <a:ext uri="{FF2B5EF4-FFF2-40B4-BE49-F238E27FC236}">
                  <a16:creationId xmlns:a16="http://schemas.microsoft.com/office/drawing/2014/main" id="{940C6119-9C71-444E-BA5D-8D371428058A}"/>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1" name="Rectangle 10">
              <a:extLst>
                <a:ext uri="{FF2B5EF4-FFF2-40B4-BE49-F238E27FC236}">
                  <a16:creationId xmlns:a16="http://schemas.microsoft.com/office/drawing/2014/main" id="{3626A421-0AFC-3443-B638-D4675E1E27FD}"/>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a16="http://schemas.microsoft.com/office/drawing/2014/main" id="{B7164F4B-328D-2D43-9CCF-276A50DDC3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sp>
        <p:nvSpPr>
          <p:cNvPr id="5" name="Title 2">
            <a:extLst>
              <a:ext uri="{FF2B5EF4-FFF2-40B4-BE49-F238E27FC236}">
                <a16:creationId xmlns:a16="http://schemas.microsoft.com/office/drawing/2014/main" id="{BAEB7DF7-CBFF-6047-8433-CBF77C13590E}"/>
              </a:ext>
            </a:extLst>
          </p:cNvPr>
          <p:cNvSpPr>
            <a:spLocks noGrp="1"/>
          </p:cNvSpPr>
          <p:nvPr>
            <p:ph type="title"/>
          </p:nvPr>
        </p:nvSpPr>
        <p:spPr>
          <a:xfrm>
            <a:off x="246888" y="3324561"/>
            <a:ext cx="11716512" cy="2065195"/>
          </a:xfrm>
        </p:spPr>
        <p:txBody>
          <a:bodyPr>
            <a:normAutofit/>
          </a:bodyPr>
          <a:lstStyle/>
          <a:p>
            <a:pPr algn="ctr"/>
            <a:r>
              <a:rPr lang="en-US" dirty="0">
                <a:solidFill>
                  <a:schemeClr val="bg1"/>
                </a:solidFill>
              </a:rPr>
              <a:t>D&amp;I Alignment with Company Strategy: Making the Business Case</a:t>
            </a:r>
          </a:p>
        </p:txBody>
      </p:sp>
    </p:spTree>
    <p:extLst>
      <p:ext uri="{BB962C8B-B14F-4D97-AF65-F5344CB8AC3E}">
        <p14:creationId xmlns:p14="http://schemas.microsoft.com/office/powerpoint/2010/main" val="3138389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CA50-59F4-7346-8F37-DE35DDF007B8}"/>
              </a:ext>
            </a:extLst>
          </p:cNvPr>
          <p:cNvSpPr>
            <a:spLocks noGrp="1"/>
          </p:cNvSpPr>
          <p:nvPr>
            <p:ph type="title"/>
          </p:nvPr>
        </p:nvSpPr>
        <p:spPr>
          <a:xfrm>
            <a:off x="226275" y="833595"/>
            <a:ext cx="12190313" cy="1361304"/>
          </a:xfrm>
        </p:spPr>
        <p:txBody>
          <a:bodyPr>
            <a:normAutofit/>
          </a:bodyPr>
          <a:lstStyle/>
          <a:p>
            <a:r>
              <a:rPr lang="en-US" dirty="0" smtClean="0"/>
              <a:t>The D&amp;I Alignment  Continuum</a:t>
            </a:r>
            <a:r>
              <a:rPr lang="en-US" dirty="0"/>
              <a:t/>
            </a:r>
            <a:br>
              <a:rPr lang="en-US" dirty="0"/>
            </a:br>
            <a:endParaRPr lang="en-US" dirty="0"/>
          </a:p>
        </p:txBody>
      </p:sp>
      <p:sp>
        <p:nvSpPr>
          <p:cNvPr id="3" name="Rectangle 2">
            <a:extLst>
              <a:ext uri="{FF2B5EF4-FFF2-40B4-BE49-F238E27FC236}">
                <a16:creationId xmlns:a16="http://schemas.microsoft.com/office/drawing/2014/main" id="{E48F3E64-CCB8-6B42-BFF3-947B68438E9C}"/>
              </a:ext>
            </a:extLst>
          </p:cNvPr>
          <p:cNvSpPr/>
          <p:nvPr/>
        </p:nvSpPr>
        <p:spPr>
          <a:xfrm>
            <a:off x="226276" y="1810532"/>
            <a:ext cx="5994415" cy="4411464"/>
          </a:xfrm>
          <a:prstGeom prst="rect">
            <a:avLst/>
          </a:prstGeom>
        </p:spPr>
        <p:txBody>
          <a:bodyPr wrap="square">
            <a:spAutoFit/>
          </a:bodyPr>
          <a:lstStyle/>
          <a:p>
            <a:r>
              <a:rPr lang="en-US" b="1" dirty="0">
                <a:solidFill>
                  <a:schemeClr val="accent1"/>
                </a:solidFill>
                <a:latin typeface="Book Antiqua" panose="02040602050305030304" pitchFamily="18" charset="0"/>
                <a:ea typeface="Always Montefiore" charset="0"/>
                <a:cs typeface="Arial" panose="020B0604020202020204" pitchFamily="34" charset="0"/>
              </a:rPr>
              <a:t>Diversity and inclusion departments fall along a continuum of strategic alignment with their companies’ overall business </a:t>
            </a:r>
            <a:r>
              <a:rPr lang="en-US" b="1" dirty="0" smtClean="0">
                <a:solidFill>
                  <a:schemeClr val="accent1"/>
                </a:solidFill>
                <a:latin typeface="Book Antiqua" panose="02040602050305030304" pitchFamily="18" charset="0"/>
                <a:ea typeface="Always Montefiore" charset="0"/>
                <a:cs typeface="Arial" panose="020B0604020202020204" pitchFamily="34" charset="0"/>
              </a:rPr>
              <a:t>objectives.</a:t>
            </a:r>
            <a:endParaRPr lang="en-US" b="1" dirty="0">
              <a:solidFill>
                <a:schemeClr val="accent1"/>
              </a:solidFill>
              <a:latin typeface="Book Antiqua" panose="02040602050305030304" pitchFamily="18" charset="0"/>
              <a:ea typeface="Always Montefiore" charset="0"/>
              <a:cs typeface="Arial" panose="020B0604020202020204" pitchFamily="34" charset="0"/>
            </a:endParaRPr>
          </a:p>
          <a:p>
            <a:endParaRPr lang="en-US" sz="1600" dirty="0"/>
          </a:p>
          <a:p>
            <a:pPr>
              <a:spcAft>
                <a:spcPts val="800"/>
              </a:spcAft>
            </a:pPr>
            <a:r>
              <a:rPr lang="en-US" sz="1400" dirty="0" smtClean="0"/>
              <a:t>D&amp;I </a:t>
            </a:r>
            <a:r>
              <a:rPr lang="en-US" sz="1400" dirty="0"/>
              <a:t>professionals were asked about their agreement with a statement on their alignment and divided accordingly. This analysis </a:t>
            </a:r>
            <a:r>
              <a:rPr lang="en-US" sz="1400" dirty="0" smtClean="0"/>
              <a:t>sets the basis for understanding </a:t>
            </a:r>
            <a:r>
              <a:rPr lang="en-US" sz="1400" dirty="0"/>
              <a:t>where the D&amp;I function needs to head to be successful.</a:t>
            </a:r>
          </a:p>
          <a:p>
            <a:pPr marL="285750" indent="-285750">
              <a:spcAft>
                <a:spcPts val="800"/>
              </a:spcAft>
              <a:buFont typeface="Arial" panose="020B0604020202020204" pitchFamily="34" charset="0"/>
              <a:buChar char="•"/>
            </a:pPr>
            <a:r>
              <a:rPr lang="en-US" sz="1400" dirty="0"/>
              <a:t>39% of D&amp;I professionals strongly agree that their functions are well-aligned with their companies’ overall business strategies. These functions are referred to as “Well-Aligned” in our study and serve as the model for today’s best in class D&amp;I functions. </a:t>
            </a:r>
          </a:p>
          <a:p>
            <a:pPr marL="285750" indent="-285750">
              <a:spcAft>
                <a:spcPts val="800"/>
              </a:spcAft>
              <a:buFont typeface="Arial" panose="020B0604020202020204" pitchFamily="34" charset="0"/>
              <a:buChar char="•"/>
            </a:pPr>
            <a:r>
              <a:rPr lang="en-US" sz="1400" dirty="0"/>
              <a:t>46% are in somewhat agreement with the statement. This “Aligned” level of D&amp;I function has room to improve upon its alignment with business strategy. </a:t>
            </a:r>
          </a:p>
          <a:p>
            <a:pPr marL="285750" indent="-285750">
              <a:spcAft>
                <a:spcPts val="800"/>
              </a:spcAft>
              <a:buFont typeface="Arial" panose="020B0604020202020204" pitchFamily="34" charset="0"/>
              <a:buChar char="•"/>
            </a:pPr>
            <a:r>
              <a:rPr lang="en-US" sz="1400" dirty="0"/>
              <a:t>14% have great lengths to go to achieve alignment. They are the  “Misaligned” segment.</a:t>
            </a:r>
          </a:p>
          <a:p>
            <a:endParaRPr lang="en-US" sz="1600" dirty="0"/>
          </a:p>
        </p:txBody>
      </p:sp>
      <p:sp>
        <p:nvSpPr>
          <p:cNvPr id="4" name="Rectangle 3">
            <a:extLst>
              <a:ext uri="{FF2B5EF4-FFF2-40B4-BE49-F238E27FC236}">
                <a16:creationId xmlns:a16="http://schemas.microsoft.com/office/drawing/2014/main" id="{2DE683BB-1B6C-8B4E-941C-7E1AC0D0543D}"/>
              </a:ext>
            </a:extLst>
          </p:cNvPr>
          <p:cNvSpPr/>
          <p:nvPr/>
        </p:nvSpPr>
        <p:spPr>
          <a:xfrm>
            <a:off x="6820526" y="1963711"/>
            <a:ext cx="5193710" cy="47294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hart 4">
            <a:extLst>
              <a:ext uri="{FF2B5EF4-FFF2-40B4-BE49-F238E27FC236}">
                <a16:creationId xmlns:a16="http://schemas.microsoft.com/office/drawing/2014/main" id="{56DE3B45-BD80-444F-8494-A6E1F15F0193}"/>
              </a:ext>
            </a:extLst>
          </p:cNvPr>
          <p:cNvGraphicFramePr/>
          <p:nvPr>
            <p:extLst>
              <p:ext uri="{D42A27DB-BD31-4B8C-83A1-F6EECF244321}">
                <p14:modId xmlns:p14="http://schemas.microsoft.com/office/powerpoint/2010/main" val="360611446"/>
              </p:ext>
            </p:extLst>
          </p:nvPr>
        </p:nvGraphicFramePr>
        <p:xfrm>
          <a:off x="6820526" y="3099253"/>
          <a:ext cx="5193710" cy="359393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a:extLst>
              <a:ext uri="{FF2B5EF4-FFF2-40B4-BE49-F238E27FC236}">
                <a16:creationId xmlns:a16="http://schemas.microsoft.com/office/drawing/2014/main" id="{DF8F3E35-36D7-E64A-A418-78EDE0DC4F82}"/>
              </a:ext>
            </a:extLst>
          </p:cNvPr>
          <p:cNvSpPr/>
          <p:nvPr/>
        </p:nvSpPr>
        <p:spPr>
          <a:xfrm>
            <a:off x="7052873" y="2130640"/>
            <a:ext cx="4466138" cy="715570"/>
          </a:xfrm>
          <a:prstGeom prst="rect">
            <a:avLst/>
          </a:prstGeom>
        </p:spPr>
        <p:txBody>
          <a:bodyPr wrap="square" lIns="68570" tIns="34285" rIns="68570" bIns="34285">
            <a:spAutoFit/>
          </a:bodyPr>
          <a:lstStyle/>
          <a:p>
            <a:pPr>
              <a:defRPr sz="1680" b="1" i="0" u="none" strike="noStrike" kern="1200" baseline="0">
                <a:solidFill>
                  <a:prstClr val="black"/>
                </a:solidFill>
                <a:latin typeface="Arial" pitchFamily="34" charset="0"/>
                <a:ea typeface="+mn-ea"/>
                <a:cs typeface="Arial" pitchFamily="34" charset="0"/>
              </a:defRPr>
            </a:pPr>
            <a:r>
              <a:rPr lang="en-US" sz="1400" dirty="0">
                <a:latin typeface="Book Antiqua" panose="02040602050305030304" pitchFamily="18" charset="0"/>
              </a:rPr>
              <a:t>“The diversity and inclusion function at my company is well-aligned with the overall business strategy of the company</a:t>
            </a:r>
            <a:r>
              <a:rPr lang="en-US" sz="1400" dirty="0" smtClean="0">
                <a:latin typeface="Book Antiqua" panose="02040602050305030304" pitchFamily="18" charset="0"/>
              </a:rPr>
              <a:t>.” (Total D&amp;I Professionals)</a:t>
            </a:r>
            <a:endParaRPr lang="en-US" sz="1400" dirty="0">
              <a:latin typeface="Book Antiqua" panose="02040602050305030304" pitchFamily="18" charset="0"/>
            </a:endParaRPr>
          </a:p>
        </p:txBody>
      </p:sp>
      <p:sp>
        <p:nvSpPr>
          <p:cNvPr id="7" name="TextBox 6">
            <a:extLst>
              <a:ext uri="{FF2B5EF4-FFF2-40B4-BE49-F238E27FC236}">
                <a16:creationId xmlns:a16="http://schemas.microsoft.com/office/drawing/2014/main" id="{C27361FA-D813-0646-A056-8119B3A74792}"/>
              </a:ext>
            </a:extLst>
          </p:cNvPr>
          <p:cNvSpPr txBox="1"/>
          <p:nvPr/>
        </p:nvSpPr>
        <p:spPr>
          <a:xfrm>
            <a:off x="9503764" y="3564107"/>
            <a:ext cx="1848253" cy="377016"/>
          </a:xfrm>
          <a:prstGeom prst="rect">
            <a:avLst/>
          </a:prstGeom>
          <a:noFill/>
        </p:spPr>
        <p:txBody>
          <a:bodyPr wrap="square" lIns="68570" tIns="34285" rIns="68570" bIns="34285" rtlCol="0">
            <a:spAutoFit/>
          </a:bodyPr>
          <a:lstStyle/>
          <a:p>
            <a:r>
              <a:rPr lang="en-US" sz="1000" b="1" dirty="0"/>
              <a:t>Well-Aligned D&amp;I functions</a:t>
            </a:r>
          </a:p>
          <a:p>
            <a:r>
              <a:rPr lang="en-US" sz="1000" dirty="0"/>
              <a:t>(Best in Class)</a:t>
            </a:r>
          </a:p>
        </p:txBody>
      </p:sp>
      <p:sp>
        <p:nvSpPr>
          <p:cNvPr id="8" name="TextBox 7">
            <a:extLst>
              <a:ext uri="{FF2B5EF4-FFF2-40B4-BE49-F238E27FC236}">
                <a16:creationId xmlns:a16="http://schemas.microsoft.com/office/drawing/2014/main" id="{FD1E5FFC-E43E-234A-A6D7-73D325DCF776}"/>
              </a:ext>
            </a:extLst>
          </p:cNvPr>
          <p:cNvSpPr txBox="1"/>
          <p:nvPr/>
        </p:nvSpPr>
        <p:spPr>
          <a:xfrm>
            <a:off x="9503764" y="5780006"/>
            <a:ext cx="1782790" cy="377016"/>
          </a:xfrm>
          <a:prstGeom prst="rect">
            <a:avLst/>
          </a:prstGeom>
          <a:noFill/>
        </p:spPr>
        <p:txBody>
          <a:bodyPr wrap="square" lIns="68570" tIns="34285" rIns="68570" bIns="34285" rtlCol="0">
            <a:spAutoFit/>
          </a:bodyPr>
          <a:lstStyle/>
          <a:p>
            <a:r>
              <a:rPr lang="en-US" sz="1000" b="1" dirty="0"/>
              <a:t>Misaligned D&amp;I functions </a:t>
            </a:r>
          </a:p>
          <a:p>
            <a:r>
              <a:rPr lang="en-US" sz="1000" dirty="0"/>
              <a:t>(Have far to go)</a:t>
            </a:r>
          </a:p>
        </p:txBody>
      </p:sp>
      <p:sp>
        <p:nvSpPr>
          <p:cNvPr id="9" name="Right Brace 8">
            <a:extLst>
              <a:ext uri="{FF2B5EF4-FFF2-40B4-BE49-F238E27FC236}">
                <a16:creationId xmlns:a16="http://schemas.microsoft.com/office/drawing/2014/main" id="{78D93AB0-687F-7543-842F-57F8ABAE5A04}"/>
              </a:ext>
            </a:extLst>
          </p:cNvPr>
          <p:cNvSpPr/>
          <p:nvPr/>
        </p:nvSpPr>
        <p:spPr>
          <a:xfrm>
            <a:off x="9020404" y="5664200"/>
            <a:ext cx="143282" cy="422972"/>
          </a:xfrm>
          <a:prstGeom prst="rightBrace">
            <a:avLst>
              <a:gd name="adj1" fmla="val 37434"/>
              <a:gd name="adj2"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00" dirty="0"/>
          </a:p>
        </p:txBody>
      </p:sp>
      <p:sp>
        <p:nvSpPr>
          <p:cNvPr id="10" name="TextBox 9">
            <a:extLst>
              <a:ext uri="{FF2B5EF4-FFF2-40B4-BE49-F238E27FC236}">
                <a16:creationId xmlns:a16="http://schemas.microsoft.com/office/drawing/2014/main" id="{782B0713-821B-BE46-A479-F08DE3DBBD33}"/>
              </a:ext>
            </a:extLst>
          </p:cNvPr>
          <p:cNvSpPr txBox="1"/>
          <p:nvPr/>
        </p:nvSpPr>
        <p:spPr>
          <a:xfrm>
            <a:off x="9503764" y="4845477"/>
            <a:ext cx="1637010" cy="377016"/>
          </a:xfrm>
          <a:prstGeom prst="rect">
            <a:avLst/>
          </a:prstGeom>
          <a:noFill/>
        </p:spPr>
        <p:txBody>
          <a:bodyPr wrap="square" lIns="68570" tIns="34285" rIns="68570" bIns="34285" rtlCol="0">
            <a:spAutoFit/>
          </a:bodyPr>
          <a:lstStyle/>
          <a:p>
            <a:r>
              <a:rPr lang="en-US" sz="1000" b="1" dirty="0"/>
              <a:t>Aligned D&amp;I functions</a:t>
            </a:r>
          </a:p>
          <a:p>
            <a:r>
              <a:rPr lang="en-US" sz="1000" dirty="0"/>
              <a:t>(Have room to improve)</a:t>
            </a:r>
          </a:p>
        </p:txBody>
      </p:sp>
      <p:cxnSp>
        <p:nvCxnSpPr>
          <p:cNvPr id="11" name="Straight Arrow Connector 10">
            <a:extLst>
              <a:ext uri="{FF2B5EF4-FFF2-40B4-BE49-F238E27FC236}">
                <a16:creationId xmlns:a16="http://schemas.microsoft.com/office/drawing/2014/main" id="{2B38D3FC-4860-BD4F-8C83-25A45E0C0B2F}"/>
              </a:ext>
            </a:extLst>
          </p:cNvPr>
          <p:cNvCxnSpPr>
            <a:cxnSpLocks/>
          </p:cNvCxnSpPr>
          <p:nvPr/>
        </p:nvCxnSpPr>
        <p:spPr>
          <a:xfrm>
            <a:off x="9092045" y="3660740"/>
            <a:ext cx="391195"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E6BE177-F3B0-CE49-ADFD-85E8ECD1120D}"/>
              </a:ext>
            </a:extLst>
          </p:cNvPr>
          <p:cNvCxnSpPr>
            <a:cxnSpLocks/>
          </p:cNvCxnSpPr>
          <p:nvPr/>
        </p:nvCxnSpPr>
        <p:spPr>
          <a:xfrm>
            <a:off x="9082588" y="4979443"/>
            <a:ext cx="361215"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E74B0BD-D051-B041-9B9C-76E74DFA1BD7}"/>
              </a:ext>
            </a:extLst>
          </p:cNvPr>
          <p:cNvCxnSpPr>
            <a:cxnSpLocks/>
          </p:cNvCxnSpPr>
          <p:nvPr/>
        </p:nvCxnSpPr>
        <p:spPr>
          <a:xfrm>
            <a:off x="9207973" y="5883709"/>
            <a:ext cx="235830"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2A49EF25-F2BE-2440-B658-DC38B9181A09}" type="slidenum">
              <a:rPr lang="en-US" smtClean="0"/>
              <a:t>20</a:t>
            </a:fld>
            <a:endParaRPr lang="en-US" dirty="0"/>
          </a:p>
        </p:txBody>
      </p:sp>
    </p:spTree>
    <p:extLst>
      <p:ext uri="{BB962C8B-B14F-4D97-AF65-F5344CB8AC3E}">
        <p14:creationId xmlns:p14="http://schemas.microsoft.com/office/powerpoint/2010/main" val="1962072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39791D-534D-2A4E-B9E2-16C972B462A9}"/>
              </a:ext>
            </a:extLst>
          </p:cNvPr>
          <p:cNvSpPr/>
          <p:nvPr/>
        </p:nvSpPr>
        <p:spPr>
          <a:xfrm>
            <a:off x="0" y="2656494"/>
            <a:ext cx="12192000" cy="4201506"/>
          </a:xfrm>
          <a:prstGeom prst="rect">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7B22DA12-EEDC-A441-A86D-4F1922D3BD5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92259" y="3064302"/>
            <a:ext cx="2829226" cy="1608056"/>
          </a:xfrm>
          <a:prstGeom prst="rect">
            <a:avLst/>
          </a:prstGeom>
        </p:spPr>
      </p:pic>
      <p:pic>
        <p:nvPicPr>
          <p:cNvPr id="19" name="Picture 18">
            <a:extLst>
              <a:ext uri="{FF2B5EF4-FFF2-40B4-BE49-F238E27FC236}">
                <a16:creationId xmlns:a16="http://schemas.microsoft.com/office/drawing/2014/main" id="{64F9AF37-70B5-E543-A1E3-2139E5B9E20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6522" y="3064303"/>
            <a:ext cx="2798955" cy="1608055"/>
          </a:xfrm>
          <a:prstGeom prst="rect">
            <a:avLst/>
          </a:prstGeom>
        </p:spPr>
      </p:pic>
      <p:pic>
        <p:nvPicPr>
          <p:cNvPr id="17" name="Picture 16">
            <a:extLst>
              <a:ext uri="{FF2B5EF4-FFF2-40B4-BE49-F238E27FC236}">
                <a16:creationId xmlns:a16="http://schemas.microsoft.com/office/drawing/2014/main" id="{15D8110E-3A9A-CD42-BA08-FF532647EDB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93944" y="3064302"/>
            <a:ext cx="2798954" cy="1608056"/>
          </a:xfrm>
          <a:prstGeom prst="rect">
            <a:avLst/>
          </a:prstGeom>
        </p:spPr>
      </p:pic>
      <p:sp>
        <p:nvSpPr>
          <p:cNvPr id="2" name="Title 1">
            <a:extLst>
              <a:ext uri="{FF2B5EF4-FFF2-40B4-BE49-F238E27FC236}">
                <a16:creationId xmlns:a16="http://schemas.microsoft.com/office/drawing/2014/main" id="{ADC49A12-9562-7941-82EB-4B2295228961}"/>
              </a:ext>
            </a:extLst>
          </p:cNvPr>
          <p:cNvSpPr>
            <a:spLocks noGrp="1"/>
          </p:cNvSpPr>
          <p:nvPr>
            <p:ph type="title"/>
          </p:nvPr>
        </p:nvSpPr>
        <p:spPr>
          <a:xfrm>
            <a:off x="226276" y="1136133"/>
            <a:ext cx="11737124" cy="1325563"/>
          </a:xfrm>
        </p:spPr>
        <p:txBody>
          <a:bodyPr>
            <a:normAutofit/>
          </a:bodyPr>
          <a:lstStyle/>
          <a:p>
            <a:r>
              <a:rPr lang="en-US" dirty="0"/>
              <a:t>Well-Aligned D&amp;I Functions </a:t>
            </a:r>
            <a:r>
              <a:rPr lang="en-US" dirty="0" err="1" smtClean="0"/>
              <a:t>Realise</a:t>
            </a:r>
            <a:r>
              <a:rPr lang="en-US" dirty="0" smtClean="0"/>
              <a:t> </a:t>
            </a:r>
            <a:r>
              <a:rPr lang="en-US" dirty="0"/>
              <a:t>3 Business Advantages</a:t>
            </a:r>
          </a:p>
        </p:txBody>
      </p:sp>
      <p:sp>
        <p:nvSpPr>
          <p:cNvPr id="8" name="Oval 7">
            <a:extLst>
              <a:ext uri="{FF2B5EF4-FFF2-40B4-BE49-F238E27FC236}">
                <a16:creationId xmlns:a16="http://schemas.microsoft.com/office/drawing/2014/main" id="{CE2AA866-A9C1-9249-AF31-48C724005033}"/>
              </a:ext>
            </a:extLst>
          </p:cNvPr>
          <p:cNvSpPr/>
          <p:nvPr/>
        </p:nvSpPr>
        <p:spPr>
          <a:xfrm>
            <a:off x="1918010" y="4360127"/>
            <a:ext cx="735980" cy="735980"/>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2400" dirty="0">
                <a:latin typeface="Book Antiqua" panose="02040602050305030304" pitchFamily="18" charset="0"/>
              </a:rPr>
              <a:t>-1-</a:t>
            </a:r>
          </a:p>
        </p:txBody>
      </p:sp>
      <p:sp>
        <p:nvSpPr>
          <p:cNvPr id="9" name="Oval 8">
            <a:extLst>
              <a:ext uri="{FF2B5EF4-FFF2-40B4-BE49-F238E27FC236}">
                <a16:creationId xmlns:a16="http://schemas.microsoft.com/office/drawing/2014/main" id="{65594523-32F3-9045-9BEA-A480B61D6BF8}"/>
              </a:ext>
            </a:extLst>
          </p:cNvPr>
          <p:cNvSpPr/>
          <p:nvPr/>
        </p:nvSpPr>
        <p:spPr>
          <a:xfrm>
            <a:off x="5536582" y="4304368"/>
            <a:ext cx="735980" cy="735980"/>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2400" dirty="0">
                <a:latin typeface="Book Antiqua" panose="02040602050305030304" pitchFamily="18" charset="0"/>
              </a:rPr>
              <a:t>-2-</a:t>
            </a:r>
          </a:p>
        </p:txBody>
      </p:sp>
      <p:sp>
        <p:nvSpPr>
          <p:cNvPr id="10" name="Oval 9">
            <a:extLst>
              <a:ext uri="{FF2B5EF4-FFF2-40B4-BE49-F238E27FC236}">
                <a16:creationId xmlns:a16="http://schemas.microsoft.com/office/drawing/2014/main" id="{6D954F91-FE21-EE45-81C5-46BFEFA90081}"/>
              </a:ext>
            </a:extLst>
          </p:cNvPr>
          <p:cNvSpPr/>
          <p:nvPr/>
        </p:nvSpPr>
        <p:spPr>
          <a:xfrm>
            <a:off x="9342865" y="4340890"/>
            <a:ext cx="735980" cy="735980"/>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2400" dirty="0">
                <a:latin typeface="Book Antiqua" panose="02040602050305030304" pitchFamily="18" charset="0"/>
              </a:rPr>
              <a:t>-3-</a:t>
            </a:r>
          </a:p>
        </p:txBody>
      </p:sp>
      <p:sp>
        <p:nvSpPr>
          <p:cNvPr id="11" name="Rectangle 10">
            <a:extLst>
              <a:ext uri="{FF2B5EF4-FFF2-40B4-BE49-F238E27FC236}">
                <a16:creationId xmlns:a16="http://schemas.microsoft.com/office/drawing/2014/main" id="{848A32BD-2D57-5D46-8A08-65ECF5E90138}"/>
              </a:ext>
            </a:extLst>
          </p:cNvPr>
          <p:cNvSpPr/>
          <p:nvPr/>
        </p:nvSpPr>
        <p:spPr>
          <a:xfrm>
            <a:off x="914401" y="5274964"/>
            <a:ext cx="2821258" cy="923330"/>
          </a:xfrm>
          <a:prstGeom prst="rect">
            <a:avLst/>
          </a:prstGeom>
        </p:spPr>
        <p:txBody>
          <a:bodyPr wrap="square">
            <a:spAutoFit/>
          </a:bodyPr>
          <a:lstStyle/>
          <a:p>
            <a:pPr lvl="0" defTabSz="1219048">
              <a:spcBef>
                <a:spcPct val="0"/>
              </a:spcBef>
              <a:defRPr/>
            </a:pPr>
            <a:r>
              <a:rPr lang="en-US" b="1" dirty="0">
                <a:solidFill>
                  <a:schemeClr val="bg1"/>
                </a:solidFill>
                <a:latin typeface="Book Antiqua" panose="02040602050305030304" pitchFamily="18" charset="0"/>
                <a:ea typeface="Always Montefiore" charset="0"/>
                <a:cs typeface="Arial" panose="020B0604020202020204" pitchFamily="34" charset="0"/>
              </a:rPr>
              <a:t>Alignment has a tangible outcome on new hires and resignations </a:t>
            </a:r>
          </a:p>
        </p:txBody>
      </p:sp>
      <p:sp>
        <p:nvSpPr>
          <p:cNvPr id="12" name="Rectangle 11">
            <a:extLst>
              <a:ext uri="{FF2B5EF4-FFF2-40B4-BE49-F238E27FC236}">
                <a16:creationId xmlns:a16="http://schemas.microsoft.com/office/drawing/2014/main" id="{F2B46A89-0AB3-3E46-BB3B-769CF77A8452}"/>
              </a:ext>
            </a:extLst>
          </p:cNvPr>
          <p:cNvSpPr/>
          <p:nvPr/>
        </p:nvSpPr>
        <p:spPr>
          <a:xfrm>
            <a:off x="4412167" y="5274964"/>
            <a:ext cx="2821258" cy="1200329"/>
          </a:xfrm>
          <a:prstGeom prst="rect">
            <a:avLst/>
          </a:prstGeom>
        </p:spPr>
        <p:txBody>
          <a:bodyPr wrap="square">
            <a:spAutoFit/>
          </a:bodyPr>
          <a:lstStyle/>
          <a:p>
            <a:pPr lvl="0" defTabSz="1219048">
              <a:spcBef>
                <a:spcPct val="0"/>
              </a:spcBef>
              <a:defRPr/>
            </a:pPr>
            <a:r>
              <a:rPr lang="en-US" b="1" dirty="0">
                <a:solidFill>
                  <a:schemeClr val="bg1"/>
                </a:solidFill>
                <a:latin typeface="Book Antiqua" panose="02040602050305030304" pitchFamily="18" charset="0"/>
                <a:ea typeface="Always Montefiore" charset="0"/>
                <a:cs typeface="Arial" panose="020B0604020202020204" pitchFamily="34" charset="0"/>
              </a:rPr>
              <a:t>Alignment positively impacts company reputation and financial performance</a:t>
            </a:r>
          </a:p>
        </p:txBody>
      </p:sp>
      <p:sp>
        <p:nvSpPr>
          <p:cNvPr id="13" name="Rectangle 12">
            <a:extLst>
              <a:ext uri="{FF2B5EF4-FFF2-40B4-BE49-F238E27FC236}">
                <a16:creationId xmlns:a16="http://schemas.microsoft.com/office/drawing/2014/main" id="{11C7ED21-F58C-B641-BD6C-77F329CD32EF}"/>
              </a:ext>
            </a:extLst>
          </p:cNvPr>
          <p:cNvSpPr/>
          <p:nvPr/>
        </p:nvSpPr>
        <p:spPr>
          <a:xfrm>
            <a:off x="8300226" y="5274964"/>
            <a:ext cx="2973658" cy="646331"/>
          </a:xfrm>
          <a:prstGeom prst="rect">
            <a:avLst/>
          </a:prstGeom>
        </p:spPr>
        <p:txBody>
          <a:bodyPr wrap="square">
            <a:spAutoFit/>
          </a:bodyPr>
          <a:lstStyle/>
          <a:p>
            <a:pPr lvl="0" defTabSz="1219048">
              <a:spcBef>
                <a:spcPct val="0"/>
              </a:spcBef>
              <a:defRPr/>
            </a:pPr>
            <a:r>
              <a:rPr lang="en-US" b="1" dirty="0">
                <a:solidFill>
                  <a:schemeClr val="bg1"/>
                </a:solidFill>
                <a:latin typeface="Book Antiqua" panose="02040602050305030304" pitchFamily="18" charset="0"/>
                <a:ea typeface="Always Montefiore" charset="0"/>
                <a:cs typeface="Arial" panose="020B0604020202020204" pitchFamily="34" charset="0"/>
              </a:rPr>
              <a:t>Alignment creates a competitive advantage</a:t>
            </a:r>
          </a:p>
        </p:txBody>
      </p:sp>
      <p:sp>
        <p:nvSpPr>
          <p:cNvPr id="3" name="Slide Number Placeholder 2"/>
          <p:cNvSpPr>
            <a:spLocks noGrp="1"/>
          </p:cNvSpPr>
          <p:nvPr>
            <p:ph type="sldNum" sz="quarter" idx="12"/>
          </p:nvPr>
        </p:nvSpPr>
        <p:spPr/>
        <p:txBody>
          <a:bodyPr/>
          <a:lstStyle/>
          <a:p>
            <a:fld id="{2A49EF25-F2BE-2440-B658-DC38B9181A09}" type="slidenum">
              <a:rPr lang="en-US" smtClean="0"/>
              <a:t>21</a:t>
            </a:fld>
            <a:endParaRPr lang="en-US" dirty="0"/>
          </a:p>
        </p:txBody>
      </p:sp>
    </p:spTree>
    <p:extLst>
      <p:ext uri="{BB962C8B-B14F-4D97-AF65-F5344CB8AC3E}">
        <p14:creationId xmlns:p14="http://schemas.microsoft.com/office/powerpoint/2010/main" val="36321155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CA50-59F4-7346-8F37-DE35DDF007B8}"/>
              </a:ext>
            </a:extLst>
          </p:cNvPr>
          <p:cNvSpPr>
            <a:spLocks noGrp="1"/>
          </p:cNvSpPr>
          <p:nvPr>
            <p:ph type="title"/>
          </p:nvPr>
        </p:nvSpPr>
        <p:spPr>
          <a:xfrm>
            <a:off x="1672682" y="942168"/>
            <a:ext cx="10290717" cy="1325563"/>
          </a:xfrm>
        </p:spPr>
        <p:txBody>
          <a:bodyPr>
            <a:normAutofit/>
          </a:bodyPr>
          <a:lstStyle/>
          <a:p>
            <a:r>
              <a:rPr lang="en-US" dirty="0"/>
              <a:t>Alignment has a tangible outcome on new hires and resignations </a:t>
            </a:r>
          </a:p>
        </p:txBody>
      </p:sp>
      <p:sp>
        <p:nvSpPr>
          <p:cNvPr id="3" name="Rectangle 2">
            <a:extLst>
              <a:ext uri="{FF2B5EF4-FFF2-40B4-BE49-F238E27FC236}">
                <a16:creationId xmlns:a16="http://schemas.microsoft.com/office/drawing/2014/main" id="{E48F3E64-CCB8-6B42-BFF3-947B68438E9C}"/>
              </a:ext>
            </a:extLst>
          </p:cNvPr>
          <p:cNvSpPr/>
          <p:nvPr/>
        </p:nvSpPr>
        <p:spPr>
          <a:xfrm>
            <a:off x="348939" y="2927969"/>
            <a:ext cx="2907214" cy="2554545"/>
          </a:xfrm>
          <a:prstGeom prst="rect">
            <a:avLst/>
          </a:prstGeom>
        </p:spPr>
        <p:txBody>
          <a:bodyPr wrap="square">
            <a:spAutoFit/>
          </a:bodyPr>
          <a:lstStyle/>
          <a:p>
            <a:r>
              <a:rPr lang="en-US" sz="1600" dirty="0"/>
              <a:t>D&amp;I professionals estimate that their D&amp;I activities </a:t>
            </a:r>
            <a:r>
              <a:rPr lang="en-US" sz="1600" dirty="0" smtClean="0"/>
              <a:t>have </a:t>
            </a:r>
            <a:r>
              <a:rPr lang="en-US" sz="1600" dirty="0"/>
              <a:t>an impact on 30% of new hires and 13% of resignations, on average. </a:t>
            </a:r>
            <a:endParaRPr lang="en-US" sz="1600" dirty="0" smtClean="0"/>
          </a:p>
          <a:p>
            <a:endParaRPr lang="en-US" sz="1600" dirty="0"/>
          </a:p>
          <a:p>
            <a:r>
              <a:rPr lang="en-US" sz="1600" dirty="0" smtClean="0"/>
              <a:t>Compared to less aligned D&amp;I functions, Well-Aligned have </a:t>
            </a:r>
            <a:r>
              <a:rPr lang="en-US" sz="1600" dirty="0"/>
              <a:t>a significantly higher rate of acceptances (33</a:t>
            </a:r>
            <a:r>
              <a:rPr lang="en-US" sz="1600" dirty="0" smtClean="0"/>
              <a:t>%). </a:t>
            </a:r>
            <a:endParaRPr lang="en-US" dirty="0"/>
          </a:p>
        </p:txBody>
      </p:sp>
      <p:sp>
        <p:nvSpPr>
          <p:cNvPr id="14" name="Oval 13">
            <a:extLst>
              <a:ext uri="{FF2B5EF4-FFF2-40B4-BE49-F238E27FC236}">
                <a16:creationId xmlns:a16="http://schemas.microsoft.com/office/drawing/2014/main" id="{82D939C3-1E01-8A4E-A882-C7A50741FE43}"/>
              </a:ext>
            </a:extLst>
          </p:cNvPr>
          <p:cNvSpPr/>
          <p:nvPr/>
        </p:nvSpPr>
        <p:spPr>
          <a:xfrm>
            <a:off x="348939" y="987529"/>
            <a:ext cx="1048214" cy="1048214"/>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latin typeface="Book Antiqua" panose="02040602050305030304" pitchFamily="18" charset="0"/>
              </a:rPr>
              <a:t>-1-</a:t>
            </a:r>
          </a:p>
        </p:txBody>
      </p:sp>
      <p:grpSp>
        <p:nvGrpSpPr>
          <p:cNvPr id="19" name="Group 18">
            <a:extLst>
              <a:ext uri="{FF2B5EF4-FFF2-40B4-BE49-F238E27FC236}">
                <a16:creationId xmlns:a16="http://schemas.microsoft.com/office/drawing/2014/main" id="{EA594DFD-A267-774A-86EE-FDCEF33C6539}"/>
              </a:ext>
            </a:extLst>
          </p:cNvPr>
          <p:cNvGrpSpPr/>
          <p:nvPr/>
        </p:nvGrpSpPr>
        <p:grpSpPr>
          <a:xfrm>
            <a:off x="3891775" y="1098284"/>
            <a:ext cx="9228865" cy="5536693"/>
            <a:chOff x="3523785" y="942167"/>
            <a:chExt cx="9228865" cy="5536693"/>
          </a:xfrm>
        </p:grpSpPr>
        <p:sp>
          <p:nvSpPr>
            <p:cNvPr id="4" name="Rectangle 3">
              <a:extLst>
                <a:ext uri="{FF2B5EF4-FFF2-40B4-BE49-F238E27FC236}">
                  <a16:creationId xmlns:a16="http://schemas.microsoft.com/office/drawing/2014/main" id="{2DE683BB-1B6C-8B4E-941C-7E1AC0D0543D}"/>
                </a:ext>
              </a:extLst>
            </p:cNvPr>
            <p:cNvSpPr/>
            <p:nvPr/>
          </p:nvSpPr>
          <p:spPr>
            <a:xfrm>
              <a:off x="3523785" y="2520774"/>
              <a:ext cx="8061573" cy="39580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hart 14">
              <a:extLst>
                <a:ext uri="{FF2B5EF4-FFF2-40B4-BE49-F238E27FC236}">
                  <a16:creationId xmlns:a16="http://schemas.microsoft.com/office/drawing/2014/main" id="{2BE45C4C-9805-F246-87D0-CEB2A287E352}"/>
                </a:ext>
              </a:extLst>
            </p:cNvPr>
            <p:cNvGraphicFramePr/>
            <p:nvPr>
              <p:extLst>
                <p:ext uri="{D42A27DB-BD31-4B8C-83A1-F6EECF244321}">
                  <p14:modId xmlns:p14="http://schemas.microsoft.com/office/powerpoint/2010/main" val="1457341184"/>
                </p:ext>
              </p:extLst>
            </p:nvPr>
          </p:nvGraphicFramePr>
          <p:xfrm>
            <a:off x="3715639" y="942167"/>
            <a:ext cx="8030965" cy="53917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F8F3E35-36D7-E64A-A418-78EDE0DC4F82}"/>
                </a:ext>
              </a:extLst>
            </p:cNvPr>
            <p:cNvSpPr/>
            <p:nvPr/>
          </p:nvSpPr>
          <p:spPr>
            <a:xfrm>
              <a:off x="3746249" y="2746524"/>
              <a:ext cx="7839109" cy="561682"/>
            </a:xfrm>
            <a:prstGeom prst="rect">
              <a:avLst/>
            </a:prstGeom>
          </p:spPr>
          <p:txBody>
            <a:bodyPr wrap="square" lIns="68570" tIns="34285" rIns="68570" bIns="34285">
              <a:spAutoFit/>
            </a:bodyPr>
            <a:lstStyle/>
            <a:p>
              <a:pPr>
                <a:defRPr sz="1680" b="1" i="0" u="none" strike="noStrike" kern="1200" baseline="0">
                  <a:solidFill>
                    <a:prstClr val="black"/>
                  </a:solidFill>
                  <a:latin typeface="Arial" pitchFamily="34" charset="0"/>
                  <a:ea typeface="+mn-ea"/>
                  <a:cs typeface="Arial" pitchFamily="34" charset="0"/>
                </a:defRPr>
              </a:pPr>
              <a:r>
                <a:rPr lang="en-US" sz="1600" dirty="0" smtClean="0">
                  <a:latin typeface="Book Antiqua" panose="02040602050305030304" pitchFamily="18" charset="0"/>
                </a:rPr>
                <a:t>Impact </a:t>
              </a:r>
              <a:r>
                <a:rPr lang="en-US" sz="1600" dirty="0">
                  <a:latin typeface="Book Antiqua" panose="02040602050305030304" pitchFamily="18" charset="0"/>
                </a:rPr>
                <a:t>of D&amp;I Efforts on Resignations vs. New Hires</a:t>
              </a:r>
            </a:p>
            <a:p>
              <a:pPr>
                <a:defRPr sz="1680" b="1" i="0" u="none" strike="noStrike" kern="1200" baseline="0">
                  <a:solidFill>
                    <a:prstClr val="black"/>
                  </a:solidFill>
                  <a:latin typeface="Arial" pitchFamily="34" charset="0"/>
                  <a:ea typeface="+mn-ea"/>
                  <a:cs typeface="Arial" pitchFamily="34" charset="0"/>
                </a:defRPr>
              </a:pPr>
              <a:r>
                <a:rPr lang="en-US" sz="1600" dirty="0">
                  <a:solidFill>
                    <a:schemeClr val="bg1">
                      <a:lumMod val="50000"/>
                    </a:schemeClr>
                  </a:solidFill>
                  <a:latin typeface="Book Antiqua" panose="02040602050305030304" pitchFamily="18" charset="0"/>
                </a:rPr>
                <a:t>(Average %)</a:t>
              </a:r>
            </a:p>
          </p:txBody>
        </p:sp>
        <p:sp>
          <p:nvSpPr>
            <p:cNvPr id="16" name="Oval 15">
              <a:extLst>
                <a:ext uri="{FF2B5EF4-FFF2-40B4-BE49-F238E27FC236}">
                  <a16:creationId xmlns:a16="http://schemas.microsoft.com/office/drawing/2014/main" id="{C4E78AF2-A776-284E-A557-17CEC4F358A6}"/>
                </a:ext>
              </a:extLst>
            </p:cNvPr>
            <p:cNvSpPr/>
            <p:nvPr/>
          </p:nvSpPr>
          <p:spPr>
            <a:xfrm>
              <a:off x="8226833" y="5980030"/>
              <a:ext cx="169768" cy="169768"/>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en-US" sz="1200" b="1" dirty="0">
                <a:solidFill>
                  <a:schemeClr val="tx1"/>
                </a:solidFill>
              </a:endParaRPr>
            </a:p>
          </p:txBody>
        </p:sp>
        <p:sp>
          <p:nvSpPr>
            <p:cNvPr id="17" name="TextBox 16">
              <a:extLst>
                <a:ext uri="{FF2B5EF4-FFF2-40B4-BE49-F238E27FC236}">
                  <a16:creationId xmlns:a16="http://schemas.microsoft.com/office/drawing/2014/main" id="{D0D79FF7-982D-534E-A1B2-2BDCF48A0AD1}"/>
                </a:ext>
              </a:extLst>
            </p:cNvPr>
            <p:cNvSpPr txBox="1"/>
            <p:nvPr/>
          </p:nvSpPr>
          <p:spPr>
            <a:xfrm>
              <a:off x="8403675" y="5949568"/>
              <a:ext cx="4348975" cy="230832"/>
            </a:xfrm>
            <a:prstGeom prst="rect">
              <a:avLst/>
            </a:prstGeom>
            <a:noFill/>
          </p:spPr>
          <p:txBody>
            <a:bodyPr wrap="square" rtlCol="0">
              <a:spAutoFit/>
            </a:bodyPr>
            <a:lstStyle/>
            <a:p>
              <a:pPr algn="l"/>
              <a:r>
                <a:rPr lang="en-US" sz="900" dirty="0">
                  <a:latin typeface="Book Antiqua" panose="02040602050305030304" pitchFamily="18" charset="0"/>
                </a:rPr>
                <a:t>Indicates significant difference</a:t>
              </a:r>
            </a:p>
          </p:txBody>
        </p:sp>
        <p:sp>
          <p:nvSpPr>
            <p:cNvPr id="18" name="Oval 17">
              <a:extLst>
                <a:ext uri="{FF2B5EF4-FFF2-40B4-BE49-F238E27FC236}">
                  <a16:creationId xmlns:a16="http://schemas.microsoft.com/office/drawing/2014/main" id="{F750343A-FB1E-154E-B5AC-7F09C786AAA1}"/>
                </a:ext>
              </a:extLst>
            </p:cNvPr>
            <p:cNvSpPr/>
            <p:nvPr/>
          </p:nvSpPr>
          <p:spPr>
            <a:xfrm>
              <a:off x="5198750" y="3560007"/>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33%</a:t>
              </a:r>
            </a:p>
          </p:txBody>
        </p:sp>
      </p:grpSp>
      <p:sp>
        <p:nvSpPr>
          <p:cNvPr id="20" name="TextBox 19">
            <a:extLst>
              <a:ext uri="{FF2B5EF4-FFF2-40B4-BE49-F238E27FC236}">
                <a16:creationId xmlns:a16="http://schemas.microsoft.com/office/drawing/2014/main" id="{22BD7A80-ACD5-C346-8BDE-37A64F93400B}"/>
              </a:ext>
            </a:extLst>
          </p:cNvPr>
          <p:cNvSpPr txBox="1"/>
          <p:nvPr/>
        </p:nvSpPr>
        <p:spPr>
          <a:xfrm>
            <a:off x="4114239" y="6075083"/>
            <a:ext cx="4168370" cy="230832"/>
          </a:xfrm>
          <a:prstGeom prst="rect">
            <a:avLst/>
          </a:prstGeom>
          <a:noFill/>
        </p:spPr>
        <p:txBody>
          <a:bodyPr wrap="square" rtlCol="0">
            <a:spAutoFit/>
          </a:bodyPr>
          <a:lstStyle/>
          <a:p>
            <a:r>
              <a:rPr lang="en-US" sz="900" dirty="0" smtClean="0">
                <a:latin typeface="Book Antiqua" panose="02040602050305030304" pitchFamily="18" charset="0"/>
              </a:rPr>
              <a:t>◼ </a:t>
            </a:r>
            <a:r>
              <a:rPr lang="en-US" sz="900" dirty="0">
                <a:latin typeface="Book Antiqua" panose="02040602050305030304" pitchFamily="18" charset="0"/>
              </a:rPr>
              <a:t>Total          </a:t>
            </a:r>
            <a:r>
              <a:rPr lang="en-US" sz="900" dirty="0" smtClean="0">
                <a:solidFill>
                  <a:srgbClr val="4CDDFF"/>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Well-Aligned           </a:t>
            </a:r>
            <a:r>
              <a:rPr lang="en-US" sz="900" dirty="0" smtClean="0">
                <a:solidFill>
                  <a:schemeClr val="accent3"/>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Aligned           </a:t>
            </a:r>
            <a:r>
              <a:rPr lang="en-US" sz="900" dirty="0" smtClean="0">
                <a:solidFill>
                  <a:schemeClr val="accent1">
                    <a:lumMod val="50000"/>
                  </a:schemeClr>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Misaligned</a:t>
            </a:r>
          </a:p>
        </p:txBody>
      </p:sp>
      <p:sp>
        <p:nvSpPr>
          <p:cNvPr id="5" name="Slide Number Placeholder 4"/>
          <p:cNvSpPr>
            <a:spLocks noGrp="1"/>
          </p:cNvSpPr>
          <p:nvPr>
            <p:ph type="sldNum" sz="quarter" idx="12"/>
          </p:nvPr>
        </p:nvSpPr>
        <p:spPr/>
        <p:txBody>
          <a:bodyPr/>
          <a:lstStyle/>
          <a:p>
            <a:fld id="{2A49EF25-F2BE-2440-B658-DC38B9181A09}" type="slidenum">
              <a:rPr lang="en-US" smtClean="0"/>
              <a:t>22</a:t>
            </a:fld>
            <a:endParaRPr lang="en-US" dirty="0"/>
          </a:p>
        </p:txBody>
      </p:sp>
    </p:spTree>
    <p:extLst>
      <p:ext uri="{BB962C8B-B14F-4D97-AF65-F5344CB8AC3E}">
        <p14:creationId xmlns:p14="http://schemas.microsoft.com/office/powerpoint/2010/main" val="41084242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CA50-59F4-7346-8F37-DE35DDF007B8}"/>
              </a:ext>
            </a:extLst>
          </p:cNvPr>
          <p:cNvSpPr>
            <a:spLocks noGrp="1"/>
          </p:cNvSpPr>
          <p:nvPr>
            <p:ph type="title"/>
          </p:nvPr>
        </p:nvSpPr>
        <p:spPr>
          <a:xfrm>
            <a:off x="1672682" y="915664"/>
            <a:ext cx="10290717" cy="1325563"/>
          </a:xfrm>
        </p:spPr>
        <p:txBody>
          <a:bodyPr>
            <a:normAutofit/>
          </a:bodyPr>
          <a:lstStyle/>
          <a:p>
            <a:r>
              <a:rPr lang="en-US" dirty="0"/>
              <a:t>Alignment positively impacts company reputation and financial performance</a:t>
            </a:r>
          </a:p>
        </p:txBody>
      </p:sp>
      <p:sp>
        <p:nvSpPr>
          <p:cNvPr id="3" name="Rectangle 2">
            <a:extLst>
              <a:ext uri="{FF2B5EF4-FFF2-40B4-BE49-F238E27FC236}">
                <a16:creationId xmlns:a16="http://schemas.microsoft.com/office/drawing/2014/main" id="{E48F3E64-CCB8-6B42-BFF3-947B68438E9C}"/>
              </a:ext>
            </a:extLst>
          </p:cNvPr>
          <p:cNvSpPr/>
          <p:nvPr/>
        </p:nvSpPr>
        <p:spPr>
          <a:xfrm>
            <a:off x="348939" y="2927969"/>
            <a:ext cx="2907214" cy="3046988"/>
          </a:xfrm>
          <a:prstGeom prst="rect">
            <a:avLst/>
          </a:prstGeom>
        </p:spPr>
        <p:txBody>
          <a:bodyPr wrap="square">
            <a:spAutoFit/>
          </a:bodyPr>
          <a:lstStyle/>
          <a:p>
            <a:r>
              <a:rPr lang="en-US" sz="1600" dirty="0"/>
              <a:t>79% of D&amp;I professionals in Well-Aligned D&amp;I functions strongly agree that D&amp;I is an important driver of company reputation and 66% strongly agree that D&amp;I is an important driver of company financial performance. These rates are both significantly higher than those in Aligned and Misaligned D&amp;I functions.</a:t>
            </a:r>
            <a:endParaRPr lang="en-US" dirty="0"/>
          </a:p>
        </p:txBody>
      </p:sp>
      <p:sp>
        <p:nvSpPr>
          <p:cNvPr id="14" name="Oval 13">
            <a:extLst>
              <a:ext uri="{FF2B5EF4-FFF2-40B4-BE49-F238E27FC236}">
                <a16:creationId xmlns:a16="http://schemas.microsoft.com/office/drawing/2014/main" id="{82D939C3-1E01-8A4E-A882-C7A50741FE43}"/>
              </a:ext>
            </a:extLst>
          </p:cNvPr>
          <p:cNvSpPr/>
          <p:nvPr/>
        </p:nvSpPr>
        <p:spPr>
          <a:xfrm>
            <a:off x="348939" y="987529"/>
            <a:ext cx="1048214" cy="1048214"/>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latin typeface="Book Antiqua" panose="02040602050305030304" pitchFamily="18" charset="0"/>
              </a:rPr>
              <a:t>-2-</a:t>
            </a:r>
          </a:p>
        </p:txBody>
      </p:sp>
      <p:grpSp>
        <p:nvGrpSpPr>
          <p:cNvPr id="19" name="Group 18">
            <a:extLst>
              <a:ext uri="{FF2B5EF4-FFF2-40B4-BE49-F238E27FC236}">
                <a16:creationId xmlns:a16="http://schemas.microsoft.com/office/drawing/2014/main" id="{EA594DFD-A267-774A-86EE-FDCEF33C6539}"/>
              </a:ext>
            </a:extLst>
          </p:cNvPr>
          <p:cNvGrpSpPr/>
          <p:nvPr/>
        </p:nvGrpSpPr>
        <p:grpSpPr>
          <a:xfrm>
            <a:off x="3969181" y="2676891"/>
            <a:ext cx="8538584" cy="3958086"/>
            <a:chOff x="3523785" y="2520774"/>
            <a:chExt cx="8538584" cy="3958086"/>
          </a:xfrm>
        </p:grpSpPr>
        <p:sp>
          <p:nvSpPr>
            <p:cNvPr id="4" name="Rectangle 3">
              <a:extLst>
                <a:ext uri="{FF2B5EF4-FFF2-40B4-BE49-F238E27FC236}">
                  <a16:creationId xmlns:a16="http://schemas.microsoft.com/office/drawing/2014/main" id="{2DE683BB-1B6C-8B4E-941C-7E1AC0D0543D}"/>
                </a:ext>
              </a:extLst>
            </p:cNvPr>
            <p:cNvSpPr/>
            <p:nvPr/>
          </p:nvSpPr>
          <p:spPr>
            <a:xfrm>
              <a:off x="3523785" y="2520774"/>
              <a:ext cx="8061573" cy="39580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hart 14">
              <a:extLst>
                <a:ext uri="{FF2B5EF4-FFF2-40B4-BE49-F238E27FC236}">
                  <a16:creationId xmlns:a16="http://schemas.microsoft.com/office/drawing/2014/main" id="{2BE45C4C-9805-F246-87D0-CEB2A287E352}"/>
                </a:ext>
              </a:extLst>
            </p:cNvPr>
            <p:cNvGraphicFramePr/>
            <p:nvPr>
              <p:extLst>
                <p:ext uri="{D42A27DB-BD31-4B8C-83A1-F6EECF244321}">
                  <p14:modId xmlns:p14="http://schemas.microsoft.com/office/powerpoint/2010/main" val="660372649"/>
                </p:ext>
              </p:extLst>
            </p:nvPr>
          </p:nvGraphicFramePr>
          <p:xfrm>
            <a:off x="3715639" y="2905134"/>
            <a:ext cx="8030965" cy="3428757"/>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F8F3E35-36D7-E64A-A418-78EDE0DC4F82}"/>
                </a:ext>
              </a:extLst>
            </p:cNvPr>
            <p:cNvSpPr/>
            <p:nvPr/>
          </p:nvSpPr>
          <p:spPr>
            <a:xfrm>
              <a:off x="3746249" y="2746524"/>
              <a:ext cx="7839109" cy="315461"/>
            </a:xfrm>
            <a:prstGeom prst="rect">
              <a:avLst/>
            </a:prstGeom>
          </p:spPr>
          <p:txBody>
            <a:bodyPr wrap="square" lIns="68570" tIns="34285" rIns="68570" bIns="34285">
              <a:spAutoFit/>
            </a:bodyPr>
            <a:lstStyle/>
            <a:p>
              <a:pPr>
                <a:defRPr sz="1680" b="1" i="0" u="none" strike="noStrike" kern="1200" baseline="0">
                  <a:solidFill>
                    <a:prstClr val="black"/>
                  </a:solidFill>
                  <a:latin typeface="Arial" pitchFamily="34" charset="0"/>
                  <a:ea typeface="+mn-ea"/>
                  <a:cs typeface="Arial" pitchFamily="34" charset="0"/>
                </a:defRPr>
              </a:pPr>
              <a:r>
                <a:rPr lang="en-US" sz="1600" dirty="0">
                  <a:latin typeface="Book Antiqua" panose="02040602050305030304" pitchFamily="18" charset="0"/>
                </a:rPr>
                <a:t>Strongly Agree that…</a:t>
              </a:r>
            </a:p>
          </p:txBody>
        </p:sp>
        <p:sp>
          <p:nvSpPr>
            <p:cNvPr id="16" name="Oval 15">
              <a:extLst>
                <a:ext uri="{FF2B5EF4-FFF2-40B4-BE49-F238E27FC236}">
                  <a16:creationId xmlns:a16="http://schemas.microsoft.com/office/drawing/2014/main" id="{C4E78AF2-A776-284E-A557-17CEC4F358A6}"/>
                </a:ext>
              </a:extLst>
            </p:cNvPr>
            <p:cNvSpPr/>
            <p:nvPr/>
          </p:nvSpPr>
          <p:spPr>
            <a:xfrm>
              <a:off x="7589560" y="5980030"/>
              <a:ext cx="169768" cy="169768"/>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en-US" sz="1200" b="1" dirty="0">
                <a:solidFill>
                  <a:schemeClr val="tx1"/>
                </a:solidFill>
              </a:endParaRPr>
            </a:p>
          </p:txBody>
        </p:sp>
        <p:sp>
          <p:nvSpPr>
            <p:cNvPr id="17" name="TextBox 16">
              <a:extLst>
                <a:ext uri="{FF2B5EF4-FFF2-40B4-BE49-F238E27FC236}">
                  <a16:creationId xmlns:a16="http://schemas.microsoft.com/office/drawing/2014/main" id="{D0D79FF7-982D-534E-A1B2-2BDCF48A0AD1}"/>
                </a:ext>
              </a:extLst>
            </p:cNvPr>
            <p:cNvSpPr txBox="1"/>
            <p:nvPr/>
          </p:nvSpPr>
          <p:spPr>
            <a:xfrm>
              <a:off x="7713394" y="5949568"/>
              <a:ext cx="4348975" cy="230832"/>
            </a:xfrm>
            <a:prstGeom prst="rect">
              <a:avLst/>
            </a:prstGeom>
            <a:noFill/>
          </p:spPr>
          <p:txBody>
            <a:bodyPr wrap="square" rtlCol="0">
              <a:spAutoFit/>
            </a:bodyPr>
            <a:lstStyle/>
            <a:p>
              <a:pPr algn="l"/>
              <a:r>
                <a:rPr lang="en-US" sz="900" dirty="0">
                  <a:latin typeface="Book Antiqua" panose="02040602050305030304" pitchFamily="18" charset="0"/>
                </a:rPr>
                <a:t>Indicates significant difference</a:t>
              </a:r>
            </a:p>
          </p:txBody>
        </p:sp>
        <p:sp>
          <p:nvSpPr>
            <p:cNvPr id="18" name="Oval 17">
              <a:extLst>
                <a:ext uri="{FF2B5EF4-FFF2-40B4-BE49-F238E27FC236}">
                  <a16:creationId xmlns:a16="http://schemas.microsoft.com/office/drawing/2014/main" id="{F750343A-FB1E-154E-B5AC-7F09C786AAA1}"/>
                </a:ext>
              </a:extLst>
            </p:cNvPr>
            <p:cNvSpPr/>
            <p:nvPr/>
          </p:nvSpPr>
          <p:spPr>
            <a:xfrm>
              <a:off x="5192622" y="3130736"/>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79%</a:t>
              </a:r>
            </a:p>
          </p:txBody>
        </p:sp>
      </p:grpSp>
      <p:sp>
        <p:nvSpPr>
          <p:cNvPr id="13" name="Oval 12">
            <a:extLst>
              <a:ext uri="{FF2B5EF4-FFF2-40B4-BE49-F238E27FC236}">
                <a16:creationId xmlns:a16="http://schemas.microsoft.com/office/drawing/2014/main" id="{59C60836-B2F2-5F4B-8E27-AB237DD3B056}"/>
              </a:ext>
            </a:extLst>
          </p:cNvPr>
          <p:cNvSpPr/>
          <p:nvPr/>
        </p:nvSpPr>
        <p:spPr>
          <a:xfrm>
            <a:off x="9378599" y="3584517"/>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66%</a:t>
            </a:r>
          </a:p>
        </p:txBody>
      </p:sp>
      <p:sp>
        <p:nvSpPr>
          <p:cNvPr id="5" name="Slide Number Placeholder 4"/>
          <p:cNvSpPr>
            <a:spLocks noGrp="1"/>
          </p:cNvSpPr>
          <p:nvPr>
            <p:ph type="sldNum" sz="quarter" idx="12"/>
          </p:nvPr>
        </p:nvSpPr>
        <p:spPr/>
        <p:txBody>
          <a:bodyPr/>
          <a:lstStyle/>
          <a:p>
            <a:fld id="{2A49EF25-F2BE-2440-B658-DC38B9181A09}" type="slidenum">
              <a:rPr lang="en-US" smtClean="0"/>
              <a:t>23</a:t>
            </a:fld>
            <a:endParaRPr lang="en-US" dirty="0"/>
          </a:p>
        </p:txBody>
      </p:sp>
      <p:sp>
        <p:nvSpPr>
          <p:cNvPr id="21" name="TextBox 20">
            <a:extLst>
              <a:ext uri="{FF2B5EF4-FFF2-40B4-BE49-F238E27FC236}">
                <a16:creationId xmlns:a16="http://schemas.microsoft.com/office/drawing/2014/main" id="{22BD7A80-ACD5-C346-8BDE-37A64F93400B}"/>
              </a:ext>
            </a:extLst>
          </p:cNvPr>
          <p:cNvSpPr txBox="1"/>
          <p:nvPr/>
        </p:nvSpPr>
        <p:spPr>
          <a:xfrm>
            <a:off x="4114239" y="6116144"/>
            <a:ext cx="4168370" cy="230832"/>
          </a:xfrm>
          <a:prstGeom prst="rect">
            <a:avLst/>
          </a:prstGeom>
          <a:noFill/>
        </p:spPr>
        <p:txBody>
          <a:bodyPr wrap="square" rtlCol="0">
            <a:spAutoFit/>
          </a:bodyPr>
          <a:lstStyle/>
          <a:p>
            <a:r>
              <a:rPr lang="en-US" sz="900" dirty="0" smtClean="0">
                <a:latin typeface="Book Antiqua" panose="02040602050305030304" pitchFamily="18" charset="0"/>
              </a:rPr>
              <a:t>◼ </a:t>
            </a:r>
            <a:r>
              <a:rPr lang="en-US" sz="900" dirty="0">
                <a:latin typeface="Book Antiqua" panose="02040602050305030304" pitchFamily="18" charset="0"/>
              </a:rPr>
              <a:t>Total          </a:t>
            </a:r>
            <a:r>
              <a:rPr lang="en-US" sz="900" dirty="0" smtClean="0">
                <a:solidFill>
                  <a:srgbClr val="4CDDFF"/>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Well-Aligned           </a:t>
            </a:r>
            <a:r>
              <a:rPr lang="en-US" sz="900" dirty="0" smtClean="0">
                <a:solidFill>
                  <a:schemeClr val="accent3"/>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Aligned           </a:t>
            </a:r>
            <a:r>
              <a:rPr lang="en-US" sz="900" dirty="0" smtClean="0">
                <a:solidFill>
                  <a:schemeClr val="accent1">
                    <a:lumMod val="50000"/>
                  </a:schemeClr>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Misaligned</a:t>
            </a:r>
          </a:p>
        </p:txBody>
      </p:sp>
    </p:spTree>
    <p:extLst>
      <p:ext uri="{BB962C8B-B14F-4D97-AF65-F5344CB8AC3E}">
        <p14:creationId xmlns:p14="http://schemas.microsoft.com/office/powerpoint/2010/main" val="2487879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CCA50-59F4-7346-8F37-DE35DDF007B8}"/>
              </a:ext>
            </a:extLst>
          </p:cNvPr>
          <p:cNvSpPr>
            <a:spLocks noGrp="1"/>
          </p:cNvSpPr>
          <p:nvPr>
            <p:ph type="title"/>
          </p:nvPr>
        </p:nvSpPr>
        <p:spPr>
          <a:xfrm>
            <a:off x="1672682" y="954043"/>
            <a:ext cx="10290717" cy="1325563"/>
          </a:xfrm>
        </p:spPr>
        <p:txBody>
          <a:bodyPr>
            <a:normAutofit/>
          </a:bodyPr>
          <a:lstStyle/>
          <a:p>
            <a:r>
              <a:rPr lang="en-US" dirty="0"/>
              <a:t>Alignment creates a </a:t>
            </a:r>
            <a:r>
              <a:rPr lang="en-US" dirty="0" smtClean="0"/>
              <a:t/>
            </a:r>
            <a:br>
              <a:rPr lang="en-US" dirty="0" smtClean="0"/>
            </a:br>
            <a:r>
              <a:rPr lang="en-US" dirty="0" smtClean="0"/>
              <a:t>competitive  advantage</a:t>
            </a:r>
            <a:endParaRPr lang="en-US" dirty="0"/>
          </a:p>
        </p:txBody>
      </p:sp>
      <p:sp>
        <p:nvSpPr>
          <p:cNvPr id="3" name="Rectangle 2">
            <a:extLst>
              <a:ext uri="{FF2B5EF4-FFF2-40B4-BE49-F238E27FC236}">
                <a16:creationId xmlns:a16="http://schemas.microsoft.com/office/drawing/2014/main" id="{E48F3E64-CCB8-6B42-BFF3-947B68438E9C}"/>
              </a:ext>
            </a:extLst>
          </p:cNvPr>
          <p:cNvSpPr/>
          <p:nvPr/>
        </p:nvSpPr>
        <p:spPr>
          <a:xfrm>
            <a:off x="348939" y="2354396"/>
            <a:ext cx="11017561" cy="584775"/>
          </a:xfrm>
          <a:prstGeom prst="rect">
            <a:avLst/>
          </a:prstGeom>
        </p:spPr>
        <p:txBody>
          <a:bodyPr wrap="square">
            <a:spAutoFit/>
          </a:bodyPr>
          <a:lstStyle/>
          <a:p>
            <a:r>
              <a:rPr lang="en-US" sz="1600" dirty="0"/>
              <a:t>D&amp;I professionals in Well-Aligned D&amp;I functions are significantly more likely to identify their D&amp;I efforts as above average at levels significantly higher than those in Aligned and Misaligned functions.</a:t>
            </a:r>
            <a:endParaRPr lang="en-US" dirty="0"/>
          </a:p>
        </p:txBody>
      </p:sp>
      <p:sp>
        <p:nvSpPr>
          <p:cNvPr id="14" name="Oval 13">
            <a:extLst>
              <a:ext uri="{FF2B5EF4-FFF2-40B4-BE49-F238E27FC236}">
                <a16:creationId xmlns:a16="http://schemas.microsoft.com/office/drawing/2014/main" id="{82D939C3-1E01-8A4E-A882-C7A50741FE43}"/>
              </a:ext>
            </a:extLst>
          </p:cNvPr>
          <p:cNvSpPr/>
          <p:nvPr/>
        </p:nvSpPr>
        <p:spPr>
          <a:xfrm>
            <a:off x="348939" y="987529"/>
            <a:ext cx="1048214" cy="1048214"/>
          </a:xfrm>
          <a:prstGeom prst="ellipse">
            <a:avLst/>
          </a:prstGeom>
          <a:solidFill>
            <a:srgbClr val="4CDD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latin typeface="Book Antiqua" panose="02040602050305030304" pitchFamily="18" charset="0"/>
              </a:rPr>
              <a:t>-3-</a:t>
            </a:r>
          </a:p>
        </p:txBody>
      </p:sp>
      <p:sp>
        <p:nvSpPr>
          <p:cNvPr id="4" name="Rectangle 3">
            <a:extLst>
              <a:ext uri="{FF2B5EF4-FFF2-40B4-BE49-F238E27FC236}">
                <a16:creationId xmlns:a16="http://schemas.microsoft.com/office/drawing/2014/main" id="{2DE683BB-1B6C-8B4E-941C-7E1AC0D0543D}"/>
              </a:ext>
            </a:extLst>
          </p:cNvPr>
          <p:cNvSpPr/>
          <p:nvPr/>
        </p:nvSpPr>
        <p:spPr>
          <a:xfrm>
            <a:off x="348939" y="3114736"/>
            <a:ext cx="11604409" cy="35313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Chart 14">
            <a:extLst>
              <a:ext uri="{FF2B5EF4-FFF2-40B4-BE49-F238E27FC236}">
                <a16:creationId xmlns:a16="http://schemas.microsoft.com/office/drawing/2014/main" id="{2BE45C4C-9805-F246-87D0-CEB2A287E352}"/>
              </a:ext>
            </a:extLst>
          </p:cNvPr>
          <p:cNvGraphicFramePr/>
          <p:nvPr>
            <p:extLst>
              <p:ext uri="{D42A27DB-BD31-4B8C-83A1-F6EECF244321}">
                <p14:modId xmlns:p14="http://schemas.microsoft.com/office/powerpoint/2010/main" val="728726499"/>
              </p:ext>
            </p:extLst>
          </p:nvPr>
        </p:nvGraphicFramePr>
        <p:xfrm>
          <a:off x="348939" y="3114736"/>
          <a:ext cx="11765655" cy="3375273"/>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DF8F3E35-36D7-E64A-A418-78EDE0DC4F82}"/>
              </a:ext>
            </a:extLst>
          </p:cNvPr>
          <p:cNvSpPr/>
          <p:nvPr/>
        </p:nvSpPr>
        <p:spPr>
          <a:xfrm>
            <a:off x="469339" y="3259289"/>
            <a:ext cx="7839109" cy="315461"/>
          </a:xfrm>
          <a:prstGeom prst="rect">
            <a:avLst/>
          </a:prstGeom>
        </p:spPr>
        <p:txBody>
          <a:bodyPr wrap="square" lIns="68570" tIns="34285" rIns="68570" bIns="34285">
            <a:spAutoFit/>
          </a:bodyPr>
          <a:lstStyle/>
          <a:p>
            <a:pPr>
              <a:defRPr sz="1680" b="1" i="0" u="none" strike="noStrike" kern="1200" baseline="0">
                <a:solidFill>
                  <a:prstClr val="black"/>
                </a:solidFill>
                <a:latin typeface="Arial" pitchFamily="34" charset="0"/>
                <a:ea typeface="+mn-ea"/>
                <a:cs typeface="Arial" pitchFamily="34" charset="0"/>
              </a:defRPr>
            </a:pPr>
            <a:r>
              <a:rPr lang="en-US" sz="1600" dirty="0">
                <a:latin typeface="Book Antiqua" panose="02040602050305030304" pitchFamily="18" charset="0"/>
              </a:rPr>
              <a:t>Department’s D&amp;I efforts compared to those of other companies in industry</a:t>
            </a:r>
          </a:p>
        </p:txBody>
      </p:sp>
      <p:sp>
        <p:nvSpPr>
          <p:cNvPr id="16" name="Oval 15">
            <a:extLst>
              <a:ext uri="{FF2B5EF4-FFF2-40B4-BE49-F238E27FC236}">
                <a16:creationId xmlns:a16="http://schemas.microsoft.com/office/drawing/2014/main" id="{C4E78AF2-A776-284E-A557-17CEC4F358A6}"/>
              </a:ext>
            </a:extLst>
          </p:cNvPr>
          <p:cNvSpPr/>
          <p:nvPr/>
        </p:nvSpPr>
        <p:spPr>
          <a:xfrm>
            <a:off x="6064602" y="6312617"/>
            <a:ext cx="169768" cy="169768"/>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en-US" sz="1200" b="1" dirty="0">
              <a:solidFill>
                <a:schemeClr val="tx1"/>
              </a:solidFill>
            </a:endParaRPr>
          </a:p>
        </p:txBody>
      </p:sp>
      <p:sp>
        <p:nvSpPr>
          <p:cNvPr id="17" name="TextBox 16">
            <a:extLst>
              <a:ext uri="{FF2B5EF4-FFF2-40B4-BE49-F238E27FC236}">
                <a16:creationId xmlns:a16="http://schemas.microsoft.com/office/drawing/2014/main" id="{D0D79FF7-982D-534E-A1B2-2BDCF48A0AD1}"/>
              </a:ext>
            </a:extLst>
          </p:cNvPr>
          <p:cNvSpPr txBox="1"/>
          <p:nvPr/>
        </p:nvSpPr>
        <p:spPr>
          <a:xfrm>
            <a:off x="6241444" y="6282155"/>
            <a:ext cx="4348975" cy="230832"/>
          </a:xfrm>
          <a:prstGeom prst="rect">
            <a:avLst/>
          </a:prstGeom>
          <a:noFill/>
        </p:spPr>
        <p:txBody>
          <a:bodyPr wrap="square" rtlCol="0">
            <a:spAutoFit/>
          </a:bodyPr>
          <a:lstStyle/>
          <a:p>
            <a:pPr algn="l"/>
            <a:r>
              <a:rPr lang="en-US" sz="900" dirty="0">
                <a:latin typeface="Book Antiqua" panose="02040602050305030304" pitchFamily="18" charset="0"/>
              </a:rPr>
              <a:t>Indicates significant difference</a:t>
            </a:r>
          </a:p>
        </p:txBody>
      </p:sp>
      <p:sp>
        <p:nvSpPr>
          <p:cNvPr id="18" name="Oval 17">
            <a:extLst>
              <a:ext uri="{FF2B5EF4-FFF2-40B4-BE49-F238E27FC236}">
                <a16:creationId xmlns:a16="http://schemas.microsoft.com/office/drawing/2014/main" id="{F750343A-FB1E-154E-B5AC-7F09C786AAA1}"/>
              </a:ext>
            </a:extLst>
          </p:cNvPr>
          <p:cNvSpPr/>
          <p:nvPr/>
        </p:nvSpPr>
        <p:spPr>
          <a:xfrm>
            <a:off x="1505903" y="3719551"/>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70%</a:t>
            </a:r>
          </a:p>
        </p:txBody>
      </p:sp>
      <p:sp>
        <p:nvSpPr>
          <p:cNvPr id="13" name="Oval 12">
            <a:extLst>
              <a:ext uri="{FF2B5EF4-FFF2-40B4-BE49-F238E27FC236}">
                <a16:creationId xmlns:a16="http://schemas.microsoft.com/office/drawing/2014/main" id="{05348F18-EEB2-4C43-9863-660BB187F045}"/>
              </a:ext>
            </a:extLst>
          </p:cNvPr>
          <p:cNvSpPr/>
          <p:nvPr/>
        </p:nvSpPr>
        <p:spPr>
          <a:xfrm>
            <a:off x="4771925" y="4160684"/>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52%</a:t>
            </a:r>
          </a:p>
        </p:txBody>
      </p:sp>
      <p:sp>
        <p:nvSpPr>
          <p:cNvPr id="21" name="TextBox 20">
            <a:extLst>
              <a:ext uri="{FF2B5EF4-FFF2-40B4-BE49-F238E27FC236}">
                <a16:creationId xmlns:a16="http://schemas.microsoft.com/office/drawing/2014/main" id="{EE4FE0D7-0172-5949-AAD1-37EDFB77E94C}"/>
              </a:ext>
            </a:extLst>
          </p:cNvPr>
          <p:cNvSpPr txBox="1"/>
          <p:nvPr/>
        </p:nvSpPr>
        <p:spPr>
          <a:xfrm>
            <a:off x="483000" y="6305132"/>
            <a:ext cx="4967773" cy="230832"/>
          </a:xfrm>
          <a:prstGeom prst="rect">
            <a:avLst/>
          </a:prstGeom>
          <a:noFill/>
        </p:spPr>
        <p:txBody>
          <a:bodyPr wrap="square" rtlCol="0">
            <a:spAutoFit/>
          </a:bodyPr>
          <a:lstStyle/>
          <a:p>
            <a:r>
              <a:rPr lang="en-US" sz="900" dirty="0" smtClean="0">
                <a:latin typeface="Book Antiqua" panose="02040602050305030304" pitchFamily="18" charset="0"/>
              </a:rPr>
              <a:t>◼ </a:t>
            </a:r>
            <a:r>
              <a:rPr lang="en-US" sz="900" dirty="0">
                <a:latin typeface="Book Antiqua" panose="02040602050305030304" pitchFamily="18" charset="0"/>
              </a:rPr>
              <a:t>Total          </a:t>
            </a:r>
            <a:r>
              <a:rPr lang="en-US" sz="900" dirty="0" smtClean="0">
                <a:solidFill>
                  <a:srgbClr val="4CDDFF"/>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Well-Aligned           </a:t>
            </a:r>
            <a:r>
              <a:rPr lang="en-US" sz="900" dirty="0" smtClean="0">
                <a:solidFill>
                  <a:schemeClr val="accent3"/>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Aligned           </a:t>
            </a:r>
            <a:r>
              <a:rPr lang="en-US" sz="900" dirty="0" smtClean="0">
                <a:solidFill>
                  <a:schemeClr val="accent1">
                    <a:lumMod val="50000"/>
                  </a:schemeClr>
                </a:solidFill>
                <a:latin typeface="Book Antiqua" panose="02040602050305030304" pitchFamily="18" charset="0"/>
              </a:rPr>
              <a:t>◼</a:t>
            </a:r>
            <a:r>
              <a:rPr lang="en-US" sz="900" dirty="0" smtClean="0">
                <a:latin typeface="Book Antiqua" panose="02040602050305030304" pitchFamily="18" charset="0"/>
              </a:rPr>
              <a:t> </a:t>
            </a:r>
            <a:r>
              <a:rPr lang="en-US" sz="900" dirty="0">
                <a:latin typeface="Book Antiqua" panose="02040602050305030304" pitchFamily="18" charset="0"/>
              </a:rPr>
              <a:t>Misaligned</a:t>
            </a:r>
          </a:p>
        </p:txBody>
      </p:sp>
      <p:sp>
        <p:nvSpPr>
          <p:cNvPr id="22" name="Oval 21">
            <a:extLst>
              <a:ext uri="{FF2B5EF4-FFF2-40B4-BE49-F238E27FC236}">
                <a16:creationId xmlns:a16="http://schemas.microsoft.com/office/drawing/2014/main" id="{1F4C4548-6A3D-F248-8CA5-0AB55E14D903}"/>
              </a:ext>
            </a:extLst>
          </p:cNvPr>
          <p:cNvSpPr/>
          <p:nvPr/>
        </p:nvSpPr>
        <p:spPr>
          <a:xfrm>
            <a:off x="5253399" y="4173587"/>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51%</a:t>
            </a:r>
          </a:p>
        </p:txBody>
      </p:sp>
      <p:sp>
        <p:nvSpPr>
          <p:cNvPr id="23" name="Oval 22">
            <a:extLst>
              <a:ext uri="{FF2B5EF4-FFF2-40B4-BE49-F238E27FC236}">
                <a16:creationId xmlns:a16="http://schemas.microsoft.com/office/drawing/2014/main" id="{AE1A88F1-C1CC-E74D-AC67-C07AA4EA9C83}"/>
              </a:ext>
            </a:extLst>
          </p:cNvPr>
          <p:cNvSpPr/>
          <p:nvPr/>
        </p:nvSpPr>
        <p:spPr>
          <a:xfrm>
            <a:off x="8074434" y="4988582"/>
            <a:ext cx="441133" cy="44113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1200" b="1" dirty="0">
                <a:solidFill>
                  <a:schemeClr val="tx1"/>
                </a:solidFill>
              </a:rPr>
              <a:t>17%</a:t>
            </a:r>
          </a:p>
        </p:txBody>
      </p:sp>
      <p:sp>
        <p:nvSpPr>
          <p:cNvPr id="5" name="Slide Number Placeholder 4"/>
          <p:cNvSpPr>
            <a:spLocks noGrp="1"/>
          </p:cNvSpPr>
          <p:nvPr>
            <p:ph type="sldNum" sz="quarter" idx="12"/>
          </p:nvPr>
        </p:nvSpPr>
        <p:spPr/>
        <p:txBody>
          <a:bodyPr/>
          <a:lstStyle/>
          <a:p>
            <a:fld id="{2A49EF25-F2BE-2440-B658-DC38B9181A09}" type="slidenum">
              <a:rPr lang="en-US" smtClean="0"/>
              <a:t>24</a:t>
            </a:fld>
            <a:endParaRPr lang="en-US" dirty="0"/>
          </a:p>
        </p:txBody>
      </p:sp>
    </p:spTree>
    <p:extLst>
      <p:ext uri="{BB962C8B-B14F-4D97-AF65-F5344CB8AC3E}">
        <p14:creationId xmlns:p14="http://schemas.microsoft.com/office/powerpoint/2010/main" val="26852300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90A12-25C7-EA4F-8E91-D637AEA39E67}"/>
              </a:ext>
            </a:extLst>
          </p:cNvPr>
          <p:cNvSpPr>
            <a:spLocks noGrp="1"/>
          </p:cNvSpPr>
          <p:nvPr>
            <p:ph type="title"/>
          </p:nvPr>
        </p:nvSpPr>
        <p:spPr>
          <a:xfrm>
            <a:off x="914400" y="2195656"/>
            <a:ext cx="10363200" cy="3344944"/>
          </a:xfrm>
        </p:spPr>
        <p:txBody>
          <a:bodyPr anchor="t">
            <a:noAutofit/>
          </a:bodyPr>
          <a:lstStyle/>
          <a:p>
            <a:pPr algn="ctr"/>
            <a:r>
              <a:rPr lang="en-GB" sz="2800" b="0" dirty="0"/>
              <a:t>Companies with the most successful D&amp;I functions commit </a:t>
            </a:r>
            <a:br>
              <a:rPr lang="en-GB" sz="2800" b="0" dirty="0"/>
            </a:br>
            <a:r>
              <a:rPr lang="en-GB" sz="2800" b="0" dirty="0"/>
              <a:t>the resources to D&amp;I and ensure it is integrated into the culture and larger business strategy of the </a:t>
            </a:r>
            <a:r>
              <a:rPr lang="en-GB" sz="2800" b="0" dirty="0" smtClean="0"/>
              <a:t>organisation </a:t>
            </a:r>
            <a:r>
              <a:rPr lang="en-GB" sz="2800" b="0" dirty="0"/>
              <a:t>including Human Resources. Alignment doesn’t happen by accident, it is fostered deliberately through leadership, CEO support, financial accountability and strategic communications.</a:t>
            </a:r>
          </a:p>
        </p:txBody>
      </p:sp>
      <p:sp>
        <p:nvSpPr>
          <p:cNvPr id="6" name="Rectangle 5">
            <a:extLst>
              <a:ext uri="{FF2B5EF4-FFF2-40B4-BE49-F238E27FC236}">
                <a16:creationId xmlns:a16="http://schemas.microsoft.com/office/drawing/2014/main" id="{B05D72B7-3926-0844-AAEF-B2605E510D79}"/>
              </a:ext>
            </a:extLst>
          </p:cNvPr>
          <p:cNvSpPr/>
          <p:nvPr/>
        </p:nvSpPr>
        <p:spPr>
          <a:xfrm>
            <a:off x="1" y="4894269"/>
            <a:ext cx="12192000" cy="646331"/>
          </a:xfrm>
          <a:prstGeom prst="rect">
            <a:avLst/>
          </a:prstGeom>
        </p:spPr>
        <p:txBody>
          <a:bodyPr wrap="square">
            <a:spAutoFit/>
          </a:bodyPr>
          <a:lstStyle/>
          <a:p>
            <a:pPr algn="ctr"/>
            <a:r>
              <a:rPr lang="en-GB" b="1" dirty="0">
                <a:solidFill>
                  <a:schemeClr val="accent1"/>
                </a:solidFill>
                <a:latin typeface="Book Antiqua" panose="02040602050305030304" pitchFamily="18" charset="0"/>
              </a:rPr>
              <a:t>Tai Wingfield, SVP and Weber Shandwick’s DEI offering lead</a:t>
            </a:r>
            <a:br>
              <a:rPr lang="en-GB" b="1" dirty="0">
                <a:solidFill>
                  <a:schemeClr val="accent1"/>
                </a:solidFill>
                <a:latin typeface="Book Antiqua" panose="02040602050305030304" pitchFamily="18" charset="0"/>
              </a:rPr>
            </a:br>
            <a:r>
              <a:rPr lang="en-GB" b="1" dirty="0">
                <a:solidFill>
                  <a:schemeClr val="accent1"/>
                </a:solidFill>
                <a:latin typeface="Book Antiqua" panose="02040602050305030304" pitchFamily="18" charset="0"/>
              </a:rPr>
              <a:t>United Minds</a:t>
            </a:r>
          </a:p>
        </p:txBody>
      </p:sp>
      <p:pic>
        <p:nvPicPr>
          <p:cNvPr id="9" name="Picture 8">
            <a:extLst>
              <a:ext uri="{FF2B5EF4-FFF2-40B4-BE49-F238E27FC236}">
                <a16:creationId xmlns:a16="http://schemas.microsoft.com/office/drawing/2014/main" id="{44C1325A-3F97-C34F-B460-6040D8F327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714" y="1991737"/>
            <a:ext cx="745372" cy="557778"/>
          </a:xfrm>
          <a:prstGeom prst="rect">
            <a:avLst/>
          </a:prstGeom>
        </p:spPr>
      </p:pic>
      <p:pic>
        <p:nvPicPr>
          <p:cNvPr id="10" name="Picture 9">
            <a:extLst>
              <a:ext uri="{FF2B5EF4-FFF2-40B4-BE49-F238E27FC236}">
                <a16:creationId xmlns:a16="http://schemas.microsoft.com/office/drawing/2014/main" id="{716A9652-3AB1-AA43-AC52-821F31F19C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0800000">
            <a:off x="9802297" y="4243234"/>
            <a:ext cx="745372" cy="557778"/>
          </a:xfrm>
          <a:prstGeom prst="rect">
            <a:avLst/>
          </a:prstGeom>
        </p:spPr>
      </p:pic>
      <p:sp>
        <p:nvSpPr>
          <p:cNvPr id="3" name="Slide Number Placeholder 2"/>
          <p:cNvSpPr>
            <a:spLocks noGrp="1"/>
          </p:cNvSpPr>
          <p:nvPr>
            <p:ph type="sldNum" sz="quarter" idx="12"/>
          </p:nvPr>
        </p:nvSpPr>
        <p:spPr/>
        <p:txBody>
          <a:bodyPr/>
          <a:lstStyle/>
          <a:p>
            <a:fld id="{2A49EF25-F2BE-2440-B658-DC38B9181A09}" type="slidenum">
              <a:rPr lang="en-US" smtClean="0"/>
              <a:t>25</a:t>
            </a:fld>
            <a:endParaRPr lang="en-US" dirty="0"/>
          </a:p>
        </p:txBody>
      </p:sp>
    </p:spTree>
    <p:extLst>
      <p:ext uri="{BB962C8B-B14F-4D97-AF65-F5344CB8AC3E}">
        <p14:creationId xmlns:p14="http://schemas.microsoft.com/office/powerpoint/2010/main" val="40611430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1EF96F5-E3BE-CA48-9860-E0291B43B662}"/>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grpSp>
        <p:nvGrpSpPr>
          <p:cNvPr id="9" name="Group 8">
            <a:extLst>
              <a:ext uri="{FF2B5EF4-FFF2-40B4-BE49-F238E27FC236}">
                <a16:creationId xmlns:a16="http://schemas.microsoft.com/office/drawing/2014/main" id="{1C99A655-8D18-9947-91B4-799A997770C5}"/>
              </a:ext>
            </a:extLst>
          </p:cNvPr>
          <p:cNvGrpSpPr/>
          <p:nvPr/>
        </p:nvGrpSpPr>
        <p:grpSpPr>
          <a:xfrm>
            <a:off x="0" y="-839398"/>
            <a:ext cx="12192000" cy="2404885"/>
            <a:chOff x="0" y="-839398"/>
            <a:chExt cx="12192000" cy="2404885"/>
          </a:xfrm>
          <a:solidFill>
            <a:schemeClr val="bg1"/>
          </a:solidFill>
        </p:grpSpPr>
        <p:pic>
          <p:nvPicPr>
            <p:cNvPr id="10" name="Graphic 9">
              <a:extLst>
                <a:ext uri="{FF2B5EF4-FFF2-40B4-BE49-F238E27FC236}">
                  <a16:creationId xmlns:a16="http://schemas.microsoft.com/office/drawing/2014/main" id="{940C6119-9C71-444E-BA5D-8D371428058A}"/>
                </a:ext>
              </a:extLst>
            </p:cNvPr>
            <p:cNvPicPr>
              <a:picLocks noChangeAspect="1"/>
            </p:cNvPicPr>
            <p:nvPr userDrawn="1"/>
          </p:nvPicPr>
          <p:blipFill rotWithShape="1">
            <a:blip r:embed="rId3" cstate="email">
              <a:extLst>
                <a:ext uri="{28A0092B-C50C-407E-A947-70E740481C1C}">
                  <a14:useLocalDpi xmlns:a14="http://schemas.microsoft.com/office/drawing/2010/main"/>
                </a:ext>
                <a:ext uri="{96DAC541-7B7A-43D3-8B79-37D633B846F1}">
                  <asvg:svgBlip xmlns="" xmlns:asvg="http://schemas.microsoft.com/office/drawing/2016/SVG/main" r:embed="rId4"/>
                </a:ext>
              </a:extLst>
            </a:blip>
            <a:srcRect l="10605" r="20296"/>
            <a:stretch/>
          </p:blipFill>
          <p:spPr>
            <a:xfrm>
              <a:off x="4618893" y="-839398"/>
              <a:ext cx="2954215" cy="2404885"/>
            </a:xfrm>
            <a:prstGeom prst="rect">
              <a:avLst/>
            </a:prstGeom>
          </p:spPr>
        </p:pic>
        <p:sp>
          <p:nvSpPr>
            <p:cNvPr id="11" name="Rectangle 10">
              <a:extLst>
                <a:ext uri="{FF2B5EF4-FFF2-40B4-BE49-F238E27FC236}">
                  <a16:creationId xmlns:a16="http://schemas.microsoft.com/office/drawing/2014/main" id="{3626A421-0AFC-3443-B638-D4675E1E27FD}"/>
                </a:ext>
              </a:extLst>
            </p:cNvPr>
            <p:cNvSpPr/>
            <p:nvPr userDrawn="1"/>
          </p:nvSpPr>
          <p:spPr>
            <a:xfrm>
              <a:off x="0" y="0"/>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a16="http://schemas.microsoft.com/office/drawing/2014/main" id="{B7164F4B-328D-2D43-9CCF-276A50DDC3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33752" y="250363"/>
            <a:ext cx="1324496" cy="271344"/>
          </a:xfrm>
          <a:prstGeom prst="rect">
            <a:avLst/>
          </a:prstGeom>
        </p:spPr>
      </p:pic>
      <p:sp>
        <p:nvSpPr>
          <p:cNvPr id="5" name="Title 2">
            <a:extLst>
              <a:ext uri="{FF2B5EF4-FFF2-40B4-BE49-F238E27FC236}">
                <a16:creationId xmlns:a16="http://schemas.microsoft.com/office/drawing/2014/main" id="{BAEB7DF7-CBFF-6047-8433-CBF77C13590E}"/>
              </a:ext>
            </a:extLst>
          </p:cNvPr>
          <p:cNvSpPr>
            <a:spLocks noGrp="1"/>
          </p:cNvSpPr>
          <p:nvPr>
            <p:ph type="title"/>
          </p:nvPr>
        </p:nvSpPr>
        <p:spPr>
          <a:xfrm>
            <a:off x="237744" y="4179326"/>
            <a:ext cx="11716512" cy="1325563"/>
          </a:xfrm>
        </p:spPr>
        <p:txBody>
          <a:bodyPr>
            <a:normAutofit/>
          </a:bodyPr>
          <a:lstStyle/>
          <a:p>
            <a:pPr algn="ctr"/>
            <a:r>
              <a:rPr lang="en-US" dirty="0">
                <a:solidFill>
                  <a:schemeClr val="bg1"/>
                </a:solidFill>
              </a:rPr>
              <a:t>Guidelines For Aligning D&amp;I </a:t>
            </a:r>
            <a:br>
              <a:rPr lang="en-US" dirty="0">
                <a:solidFill>
                  <a:schemeClr val="bg1"/>
                </a:solidFill>
              </a:rPr>
            </a:br>
            <a:r>
              <a:rPr lang="en-US" dirty="0">
                <a:solidFill>
                  <a:schemeClr val="bg1"/>
                </a:solidFill>
              </a:rPr>
              <a:t>to Business Strategy</a:t>
            </a:r>
          </a:p>
        </p:txBody>
      </p:sp>
    </p:spTree>
    <p:extLst>
      <p:ext uri="{BB962C8B-B14F-4D97-AF65-F5344CB8AC3E}">
        <p14:creationId xmlns:p14="http://schemas.microsoft.com/office/powerpoint/2010/main" val="42409957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A4193D-3ED0-45B1-85C5-99A1136599BC}" type="slidenum">
              <a:rPr lang="en-US" smtClean="0"/>
              <a:t>27</a:t>
            </a:fld>
            <a:endParaRPr lang="en-US" dirty="0"/>
          </a:p>
        </p:txBody>
      </p:sp>
      <p:sp>
        <p:nvSpPr>
          <p:cNvPr id="3" name="Title 2"/>
          <p:cNvSpPr>
            <a:spLocks noGrp="1"/>
          </p:cNvSpPr>
          <p:nvPr>
            <p:ph type="title"/>
          </p:nvPr>
        </p:nvSpPr>
        <p:spPr>
          <a:xfrm>
            <a:off x="226276" y="902133"/>
            <a:ext cx="11737124" cy="608615"/>
          </a:xfrm>
        </p:spPr>
        <p:txBody>
          <a:bodyPr>
            <a:noAutofit/>
          </a:bodyPr>
          <a:lstStyle/>
          <a:p>
            <a:pPr algn="l"/>
            <a:r>
              <a:rPr lang="en-US" dirty="0"/>
              <a:t>Best Practices</a:t>
            </a:r>
            <a:endParaRPr lang="en-US" dirty="0">
              <a:solidFill>
                <a:schemeClr val="accent1"/>
              </a:solidFill>
            </a:endParaRPr>
          </a:p>
        </p:txBody>
      </p:sp>
      <p:sp>
        <p:nvSpPr>
          <p:cNvPr id="7" name="Rectangle 6">
            <a:extLst>
              <a:ext uri="{FF2B5EF4-FFF2-40B4-BE49-F238E27FC236}">
                <a16:creationId xmlns:a16="http://schemas.microsoft.com/office/drawing/2014/main" id="{BC0BEA8D-32FB-DA46-B4D4-33B67E604977}"/>
              </a:ext>
            </a:extLst>
          </p:cNvPr>
          <p:cNvSpPr/>
          <p:nvPr/>
        </p:nvSpPr>
        <p:spPr>
          <a:xfrm>
            <a:off x="228600" y="2345636"/>
            <a:ext cx="3784741" cy="1842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tx1"/>
                </a:solidFill>
              </a:rPr>
              <a:t>Appoint a D&amp;I leader</a:t>
            </a:r>
          </a:p>
        </p:txBody>
      </p:sp>
      <p:sp>
        <p:nvSpPr>
          <p:cNvPr id="8" name="Rectangle 7">
            <a:extLst>
              <a:ext uri="{FF2B5EF4-FFF2-40B4-BE49-F238E27FC236}">
                <a16:creationId xmlns:a16="http://schemas.microsoft.com/office/drawing/2014/main" id="{A5AEEC07-8E95-4C46-ABF7-6A3A29CD88E3}"/>
              </a:ext>
            </a:extLst>
          </p:cNvPr>
          <p:cNvSpPr/>
          <p:nvPr/>
        </p:nvSpPr>
        <p:spPr>
          <a:xfrm>
            <a:off x="4203629" y="2345636"/>
            <a:ext cx="3784741" cy="1842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tx1"/>
                </a:solidFill>
              </a:rPr>
              <a:t>Establish a line of sight to the CEO</a:t>
            </a:r>
          </a:p>
        </p:txBody>
      </p:sp>
      <p:sp>
        <p:nvSpPr>
          <p:cNvPr id="9" name="Rectangle 8">
            <a:extLst>
              <a:ext uri="{FF2B5EF4-FFF2-40B4-BE49-F238E27FC236}">
                <a16:creationId xmlns:a16="http://schemas.microsoft.com/office/drawing/2014/main" id="{CAF0F754-F088-E64D-AF59-586C94D89285}"/>
              </a:ext>
            </a:extLst>
          </p:cNvPr>
          <p:cNvSpPr/>
          <p:nvPr/>
        </p:nvSpPr>
        <p:spPr>
          <a:xfrm>
            <a:off x="8178659" y="2345636"/>
            <a:ext cx="3784741" cy="184261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bg1"/>
                </a:solidFill>
              </a:rPr>
              <a:t>Be diverse from the top</a:t>
            </a:r>
          </a:p>
        </p:txBody>
      </p:sp>
      <p:sp>
        <p:nvSpPr>
          <p:cNvPr id="12" name="Rectangle 11">
            <a:extLst>
              <a:ext uri="{FF2B5EF4-FFF2-40B4-BE49-F238E27FC236}">
                <a16:creationId xmlns:a16="http://schemas.microsoft.com/office/drawing/2014/main" id="{FD1E826A-B3EE-BC43-B603-6624EB2D8CB9}"/>
              </a:ext>
            </a:extLst>
          </p:cNvPr>
          <p:cNvSpPr/>
          <p:nvPr/>
        </p:nvSpPr>
        <p:spPr>
          <a:xfrm>
            <a:off x="228600" y="4421661"/>
            <a:ext cx="3784741" cy="184261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accent1"/>
                </a:solidFill>
              </a:rPr>
              <a:t>Make D&amp;I part of the culture</a:t>
            </a:r>
          </a:p>
        </p:txBody>
      </p:sp>
      <p:sp>
        <p:nvSpPr>
          <p:cNvPr id="13" name="Rectangle 12">
            <a:extLst>
              <a:ext uri="{FF2B5EF4-FFF2-40B4-BE49-F238E27FC236}">
                <a16:creationId xmlns:a16="http://schemas.microsoft.com/office/drawing/2014/main" id="{C205F0CB-1E97-FB40-BE28-AF6A759FC2F4}"/>
              </a:ext>
            </a:extLst>
          </p:cNvPr>
          <p:cNvSpPr/>
          <p:nvPr/>
        </p:nvSpPr>
        <p:spPr>
          <a:xfrm>
            <a:off x="4203629" y="4421661"/>
            <a:ext cx="3784741" cy="184261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bg1"/>
                </a:solidFill>
              </a:rPr>
              <a:t>Connect D&amp;I to company’s overall business success</a:t>
            </a:r>
          </a:p>
        </p:txBody>
      </p:sp>
      <p:sp>
        <p:nvSpPr>
          <p:cNvPr id="14" name="Rectangle 13">
            <a:extLst>
              <a:ext uri="{FF2B5EF4-FFF2-40B4-BE49-F238E27FC236}">
                <a16:creationId xmlns:a16="http://schemas.microsoft.com/office/drawing/2014/main" id="{DB912EB8-891A-6447-AF1E-19685580D6B6}"/>
              </a:ext>
            </a:extLst>
          </p:cNvPr>
          <p:cNvSpPr/>
          <p:nvPr/>
        </p:nvSpPr>
        <p:spPr>
          <a:xfrm>
            <a:off x="8178659" y="4421661"/>
            <a:ext cx="3784741" cy="18426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Ins="274320" rtlCol="0" anchor="ctr"/>
          <a:lstStyle/>
          <a:p>
            <a:pPr lvl="3"/>
            <a:r>
              <a:rPr lang="en-US" sz="2000" dirty="0">
                <a:solidFill>
                  <a:schemeClr val="tx1"/>
                </a:solidFill>
              </a:rPr>
              <a:t>Integrate </a:t>
            </a:r>
            <a:br>
              <a:rPr lang="en-US" sz="2000" dirty="0">
                <a:solidFill>
                  <a:schemeClr val="tx1"/>
                </a:solidFill>
              </a:rPr>
            </a:br>
            <a:r>
              <a:rPr lang="en-US" sz="2000" dirty="0">
                <a:solidFill>
                  <a:schemeClr val="tx1"/>
                </a:solidFill>
              </a:rPr>
              <a:t>D&amp;I with Marketing and Communications</a:t>
            </a:r>
          </a:p>
        </p:txBody>
      </p:sp>
      <p:sp>
        <p:nvSpPr>
          <p:cNvPr id="15" name="Content Placeholder 3">
            <a:extLst>
              <a:ext uri="{FF2B5EF4-FFF2-40B4-BE49-F238E27FC236}">
                <a16:creationId xmlns:a16="http://schemas.microsoft.com/office/drawing/2014/main" id="{3350D4A4-C7E0-4547-B83B-1D004D980A93}"/>
              </a:ext>
            </a:extLst>
          </p:cNvPr>
          <p:cNvSpPr txBox="1">
            <a:spLocks/>
          </p:cNvSpPr>
          <p:nvPr/>
        </p:nvSpPr>
        <p:spPr>
          <a:xfrm>
            <a:off x="226276" y="1580322"/>
            <a:ext cx="11737124" cy="110652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Best practices for alignment and success are gleaned by comparing the </a:t>
            </a:r>
            <a:r>
              <a:rPr lang="en-US" sz="1600" dirty="0" err="1" smtClean="0"/>
              <a:t>behaviours</a:t>
            </a:r>
            <a:r>
              <a:rPr lang="en-US" sz="1600" dirty="0" smtClean="0"/>
              <a:t> </a:t>
            </a:r>
            <a:r>
              <a:rPr lang="en-US" sz="1600" dirty="0"/>
              <a:t>of Well-Aligned D&amp;I functions to Aligned and Misaligned functions and identifying where Well-Aligned differ most dramatically. Below are </a:t>
            </a:r>
            <a:r>
              <a:rPr lang="en-US" sz="1600" dirty="0" smtClean="0"/>
              <a:t>6 </a:t>
            </a:r>
            <a:r>
              <a:rPr lang="en-US" sz="1600" dirty="0"/>
              <a:t>research-based guidelines. </a:t>
            </a:r>
          </a:p>
        </p:txBody>
      </p:sp>
      <p:sp>
        <p:nvSpPr>
          <p:cNvPr id="19" name="Oval 18">
            <a:extLst>
              <a:ext uri="{FF2B5EF4-FFF2-40B4-BE49-F238E27FC236}">
                <a16:creationId xmlns:a16="http://schemas.microsoft.com/office/drawing/2014/main" id="{A01F4A51-0D68-E34D-AD7B-B8FB5FF3A864}"/>
              </a:ext>
            </a:extLst>
          </p:cNvPr>
          <p:cNvSpPr/>
          <p:nvPr/>
        </p:nvSpPr>
        <p:spPr>
          <a:xfrm>
            <a:off x="411223" y="2686842"/>
            <a:ext cx="1048214" cy="1048214"/>
          </a:xfrm>
          <a:prstGeom prst="ellipse">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accent1"/>
                </a:solidFill>
                <a:latin typeface="Book Antiqua" panose="02040602050305030304" pitchFamily="18" charset="0"/>
              </a:rPr>
              <a:t>-1-</a:t>
            </a:r>
          </a:p>
        </p:txBody>
      </p:sp>
      <p:sp>
        <p:nvSpPr>
          <p:cNvPr id="20" name="Oval 19">
            <a:extLst>
              <a:ext uri="{FF2B5EF4-FFF2-40B4-BE49-F238E27FC236}">
                <a16:creationId xmlns:a16="http://schemas.microsoft.com/office/drawing/2014/main" id="{F017D93A-A25B-0F4A-834C-957DA750F481}"/>
              </a:ext>
            </a:extLst>
          </p:cNvPr>
          <p:cNvSpPr/>
          <p:nvPr/>
        </p:nvSpPr>
        <p:spPr>
          <a:xfrm>
            <a:off x="4390189" y="2686842"/>
            <a:ext cx="1048214" cy="1048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bg1"/>
                </a:solidFill>
                <a:latin typeface="Book Antiqua" panose="02040602050305030304" pitchFamily="18" charset="0"/>
              </a:rPr>
              <a:t>-2-</a:t>
            </a:r>
          </a:p>
        </p:txBody>
      </p:sp>
      <p:sp>
        <p:nvSpPr>
          <p:cNvPr id="21" name="Oval 20">
            <a:extLst>
              <a:ext uri="{FF2B5EF4-FFF2-40B4-BE49-F238E27FC236}">
                <a16:creationId xmlns:a16="http://schemas.microsoft.com/office/drawing/2014/main" id="{38C4C9B9-C556-574F-AB9E-778346CB6AD7}"/>
              </a:ext>
            </a:extLst>
          </p:cNvPr>
          <p:cNvSpPr/>
          <p:nvPr/>
        </p:nvSpPr>
        <p:spPr>
          <a:xfrm>
            <a:off x="8375780" y="2714602"/>
            <a:ext cx="1048214" cy="1048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accent3"/>
                </a:solidFill>
                <a:latin typeface="Book Antiqua" panose="02040602050305030304" pitchFamily="18" charset="0"/>
              </a:rPr>
              <a:t>-3-</a:t>
            </a:r>
          </a:p>
        </p:txBody>
      </p:sp>
      <p:sp>
        <p:nvSpPr>
          <p:cNvPr id="22" name="Oval 21">
            <a:extLst>
              <a:ext uri="{FF2B5EF4-FFF2-40B4-BE49-F238E27FC236}">
                <a16:creationId xmlns:a16="http://schemas.microsoft.com/office/drawing/2014/main" id="{D4F91018-36A5-284B-8C64-BB52F0249D0E}"/>
              </a:ext>
            </a:extLst>
          </p:cNvPr>
          <p:cNvSpPr/>
          <p:nvPr/>
        </p:nvSpPr>
        <p:spPr>
          <a:xfrm>
            <a:off x="4391241" y="4798300"/>
            <a:ext cx="1048214" cy="1048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accent5"/>
                </a:solidFill>
                <a:latin typeface="Book Antiqua" panose="02040602050305030304" pitchFamily="18" charset="0"/>
              </a:rPr>
              <a:t>-5-</a:t>
            </a:r>
          </a:p>
        </p:txBody>
      </p:sp>
      <p:sp>
        <p:nvSpPr>
          <p:cNvPr id="23" name="Oval 22">
            <a:extLst>
              <a:ext uri="{FF2B5EF4-FFF2-40B4-BE49-F238E27FC236}">
                <a16:creationId xmlns:a16="http://schemas.microsoft.com/office/drawing/2014/main" id="{15316C47-841B-6E42-977F-EC81BC9B5159}"/>
              </a:ext>
            </a:extLst>
          </p:cNvPr>
          <p:cNvSpPr/>
          <p:nvPr/>
        </p:nvSpPr>
        <p:spPr>
          <a:xfrm>
            <a:off x="8375780" y="4706698"/>
            <a:ext cx="1048214" cy="1048214"/>
          </a:xfrm>
          <a:prstGeom prst="ellipse">
            <a:avLst/>
          </a:prstGeom>
          <a:solidFill>
            <a:srgbClr val="1D21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accent1"/>
                </a:solidFill>
                <a:latin typeface="Book Antiqua" panose="02040602050305030304" pitchFamily="18" charset="0"/>
              </a:rPr>
              <a:t>-6-</a:t>
            </a:r>
          </a:p>
        </p:txBody>
      </p:sp>
      <p:sp>
        <p:nvSpPr>
          <p:cNvPr id="24" name="Oval 23">
            <a:extLst>
              <a:ext uri="{FF2B5EF4-FFF2-40B4-BE49-F238E27FC236}">
                <a16:creationId xmlns:a16="http://schemas.microsoft.com/office/drawing/2014/main" id="{FD6E9CF4-5B11-2B42-981C-131EF62EAD4A}"/>
              </a:ext>
            </a:extLst>
          </p:cNvPr>
          <p:cNvSpPr/>
          <p:nvPr/>
        </p:nvSpPr>
        <p:spPr>
          <a:xfrm>
            <a:off x="411223" y="4798300"/>
            <a:ext cx="1048214" cy="1048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en-US" sz="4000" dirty="0">
                <a:solidFill>
                  <a:schemeClr val="bg1"/>
                </a:solidFill>
                <a:latin typeface="Book Antiqua" panose="02040602050305030304" pitchFamily="18" charset="0"/>
              </a:rPr>
              <a:t>-4-</a:t>
            </a:r>
          </a:p>
        </p:txBody>
      </p:sp>
    </p:spTree>
    <p:extLst>
      <p:ext uri="{BB962C8B-B14F-4D97-AF65-F5344CB8AC3E}">
        <p14:creationId xmlns:p14="http://schemas.microsoft.com/office/powerpoint/2010/main" val="13559402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6276" y="2551176"/>
            <a:ext cx="3923271" cy="4154984"/>
          </a:xfrm>
          <a:prstGeom prst="rect">
            <a:avLst/>
          </a:prstGeom>
          <a:noFill/>
        </p:spPr>
        <p:txBody>
          <a:bodyPr wrap="square" numCol="1" rtlCol="0">
            <a:spAutoFit/>
          </a:bodyPr>
          <a:lstStyle/>
          <a:p>
            <a:r>
              <a:rPr lang="en-US" sz="1200" b="1" dirty="0" smtClean="0">
                <a:solidFill>
                  <a:schemeClr val="bg1"/>
                </a:solidFill>
                <a:latin typeface="Book Antiqua" panose="02040602050305030304" pitchFamily="18" charset="0"/>
                <a:cs typeface="Arial" panose="020B0604020202020204" pitchFamily="34" charset="0"/>
              </a:rPr>
              <a:t>Gail </a:t>
            </a:r>
            <a:r>
              <a:rPr lang="en-US" sz="1200" b="1" dirty="0">
                <a:solidFill>
                  <a:schemeClr val="bg1"/>
                </a:solidFill>
                <a:latin typeface="Book Antiqua" panose="02040602050305030304" pitchFamily="18" charset="0"/>
                <a:cs typeface="Arial" panose="020B0604020202020204" pitchFamily="34" charset="0"/>
              </a:rPr>
              <a:t>Heimann</a:t>
            </a:r>
          </a:p>
          <a:p>
            <a:r>
              <a:rPr lang="en-US" sz="1200" dirty="0" smtClean="0">
                <a:solidFill>
                  <a:schemeClr val="bg1"/>
                </a:solidFill>
                <a:latin typeface="Book Antiqua" panose="02040602050305030304" pitchFamily="18" charset="0"/>
                <a:cs typeface="Arial" panose="020B0604020202020204" pitchFamily="34" charset="0"/>
              </a:rPr>
              <a:t>President &amp; CEO</a:t>
            </a:r>
            <a:endParaRPr lang="en-US" sz="1200" dirty="0">
              <a:solidFill>
                <a:schemeClr val="bg1"/>
              </a:solidFill>
              <a:latin typeface="Book Antiqua" panose="02040602050305030304" pitchFamily="18" charset="0"/>
              <a:cs typeface="Arial" panose="020B0604020202020204" pitchFamily="34" charset="0"/>
            </a:endParaRPr>
          </a:p>
          <a:p>
            <a:r>
              <a:rPr lang="en-US" sz="1200" dirty="0">
                <a:solidFill>
                  <a:schemeClr val="bg1"/>
                </a:solidFill>
                <a:latin typeface="Book Antiqua" panose="02040602050305030304" pitchFamily="18" charset="0"/>
                <a:cs typeface="Arial" panose="020B0604020202020204" pitchFamily="34" charset="0"/>
              </a:rPr>
              <a:t>Weber Shandwick</a:t>
            </a:r>
          </a:p>
          <a:p>
            <a:r>
              <a:rPr lang="en-US" sz="1200" dirty="0">
                <a:solidFill>
                  <a:schemeClr val="bg1"/>
                </a:solidFill>
                <a:latin typeface="Book Antiqua" panose="02040602050305030304" pitchFamily="18" charset="0"/>
                <a:cs typeface="Arial" panose="020B0604020202020204" pitchFamily="34" charset="0"/>
                <a:hlinkClick r:id="rId2">
                  <a:extLst>
                    <a:ext uri="{A12FA001-AC4F-418D-AE19-62706E023703}">
                      <ahyp:hlinkClr xmlns="" xmlns:ahyp="http://schemas.microsoft.com/office/drawing/2018/hyperlinkcolor" val="tx"/>
                    </a:ext>
                  </a:extLst>
                </a:hlinkClick>
              </a:rPr>
              <a:t>gheimann@webershandwick.com</a:t>
            </a:r>
            <a:endParaRPr lang="en-US" sz="1200" dirty="0">
              <a:solidFill>
                <a:schemeClr val="bg1"/>
              </a:solidFill>
              <a:latin typeface="Book Antiqua" panose="02040602050305030304" pitchFamily="18" charset="0"/>
              <a:cs typeface="Arial" panose="020B0604020202020204" pitchFamily="34" charset="0"/>
            </a:endParaRPr>
          </a:p>
          <a:p>
            <a:endParaRPr lang="en-US" sz="1200" b="1"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Andy Polansky</a:t>
            </a:r>
          </a:p>
          <a:p>
            <a:r>
              <a:rPr lang="en-US" sz="1200" dirty="0">
                <a:solidFill>
                  <a:schemeClr val="bg1"/>
                </a:solidFill>
                <a:latin typeface="Book Antiqua" panose="02040602050305030304" pitchFamily="18" charset="0"/>
                <a:cs typeface="Arial" panose="020B0604020202020204" pitchFamily="34" charset="0"/>
              </a:rPr>
              <a:t>Executive Chairman</a:t>
            </a:r>
          </a:p>
          <a:p>
            <a:r>
              <a:rPr lang="en-US" sz="1200" dirty="0">
                <a:solidFill>
                  <a:schemeClr val="bg1"/>
                </a:solidFill>
                <a:latin typeface="Book Antiqua" panose="02040602050305030304" pitchFamily="18" charset="0"/>
                <a:cs typeface="Arial" panose="020B0604020202020204" pitchFamily="34" charset="0"/>
              </a:rPr>
              <a:t>Weber </a:t>
            </a:r>
            <a:r>
              <a:rPr lang="en-US" sz="1200" dirty="0" err="1">
                <a:solidFill>
                  <a:schemeClr val="bg1"/>
                </a:solidFill>
                <a:latin typeface="Book Antiqua" panose="02040602050305030304" pitchFamily="18" charset="0"/>
                <a:cs typeface="Arial" panose="020B0604020202020204" pitchFamily="34" charset="0"/>
              </a:rPr>
              <a:t>Shandwick</a:t>
            </a:r>
            <a:endParaRPr lang="en-US" sz="1200" dirty="0">
              <a:solidFill>
                <a:schemeClr val="bg1"/>
              </a:solidFill>
              <a:latin typeface="Book Antiqua" panose="02040602050305030304" pitchFamily="18" charset="0"/>
              <a:cs typeface="Arial" panose="020B0604020202020204" pitchFamily="34" charset="0"/>
            </a:endParaRPr>
          </a:p>
          <a:p>
            <a:r>
              <a:rPr lang="en-US" sz="1200" b="1" dirty="0" smtClean="0">
                <a:solidFill>
                  <a:schemeClr val="bg1"/>
                </a:solidFill>
                <a:latin typeface="Book Antiqua" panose="02040602050305030304" pitchFamily="18" charset="0"/>
                <a:cs typeface="Arial" panose="020B0604020202020204" pitchFamily="34" charset="0"/>
                <a:hlinkClick r:id="rId3"/>
              </a:rPr>
              <a:t>apolansky@webershandwick.com</a:t>
            </a:r>
            <a:endParaRPr lang="en-US" sz="1200" b="1" dirty="0" smtClean="0">
              <a:solidFill>
                <a:schemeClr val="bg1"/>
              </a:solidFill>
              <a:latin typeface="Book Antiqua" panose="02040602050305030304" pitchFamily="18" charset="0"/>
              <a:cs typeface="Arial" panose="020B0604020202020204" pitchFamily="34" charset="0"/>
            </a:endParaRPr>
          </a:p>
          <a:p>
            <a:endParaRPr lang="en-US" sz="1200" b="1" dirty="0" smtClean="0">
              <a:solidFill>
                <a:schemeClr val="bg1"/>
              </a:solidFill>
              <a:latin typeface="Book Antiqua" panose="02040602050305030304" pitchFamily="18" charset="0"/>
              <a:cs typeface="Arial" panose="020B0604020202020204" pitchFamily="34" charset="0"/>
            </a:endParaRPr>
          </a:p>
          <a:p>
            <a:r>
              <a:rPr lang="en-US" sz="1200" b="1" dirty="0" smtClean="0">
                <a:solidFill>
                  <a:schemeClr val="bg1"/>
                </a:solidFill>
                <a:latin typeface="Book Antiqua" panose="02040602050305030304" pitchFamily="18" charset="0"/>
                <a:cs typeface="Arial" panose="020B0604020202020204" pitchFamily="34" charset="0"/>
              </a:rPr>
              <a:t>Jack </a:t>
            </a:r>
            <a:r>
              <a:rPr lang="en-US" sz="1200" b="1" dirty="0">
                <a:solidFill>
                  <a:schemeClr val="bg1"/>
                </a:solidFill>
                <a:latin typeface="Book Antiqua" panose="02040602050305030304" pitchFamily="18" charset="0"/>
                <a:cs typeface="Arial" panose="020B0604020202020204" pitchFamily="34" charset="0"/>
              </a:rPr>
              <a:t>Leslie</a:t>
            </a:r>
          </a:p>
          <a:p>
            <a:r>
              <a:rPr lang="en-US" sz="1200" dirty="0">
                <a:solidFill>
                  <a:schemeClr val="bg1"/>
                </a:solidFill>
                <a:latin typeface="Book Antiqua" panose="02040602050305030304" pitchFamily="18" charset="0"/>
                <a:cs typeface="Arial" panose="020B0604020202020204" pitchFamily="34" charset="0"/>
              </a:rPr>
              <a:t>Chairman</a:t>
            </a:r>
          </a:p>
          <a:p>
            <a:r>
              <a:rPr lang="en-US" sz="1200" dirty="0">
                <a:solidFill>
                  <a:schemeClr val="bg1"/>
                </a:solidFill>
                <a:latin typeface="Book Antiqua" panose="02040602050305030304" pitchFamily="18" charset="0"/>
                <a:cs typeface="Arial" panose="020B0604020202020204" pitchFamily="34" charset="0"/>
              </a:rPr>
              <a:t>Weber Shandwick</a:t>
            </a:r>
          </a:p>
          <a:p>
            <a:r>
              <a:rPr lang="en-US" sz="1200" dirty="0" smtClean="0">
                <a:solidFill>
                  <a:schemeClr val="bg1"/>
                </a:solidFill>
                <a:latin typeface="Book Antiqua" panose="02040602050305030304" pitchFamily="18" charset="0"/>
                <a:cs typeface="Arial" panose="020B0604020202020204" pitchFamily="34" charset="0"/>
                <a:hlinkClick r:id="rId4"/>
              </a:rPr>
              <a:t>jleslie@webershandwick.com</a:t>
            </a:r>
            <a:endParaRPr lang="en-US" sz="1200" dirty="0" smtClean="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Sara Gavin</a:t>
            </a:r>
          </a:p>
          <a:p>
            <a:r>
              <a:rPr lang="en-US" sz="1200" dirty="0">
                <a:solidFill>
                  <a:schemeClr val="bg1"/>
                </a:solidFill>
                <a:latin typeface="Book Antiqua" panose="02040602050305030304" pitchFamily="18" charset="0"/>
                <a:cs typeface="Arial" panose="020B0604020202020204" pitchFamily="34" charset="0"/>
              </a:rPr>
              <a:t>President, North America</a:t>
            </a:r>
          </a:p>
          <a:p>
            <a:r>
              <a:rPr lang="en-US" sz="1200" dirty="0">
                <a:solidFill>
                  <a:schemeClr val="bg1"/>
                </a:solidFill>
                <a:latin typeface="Book Antiqua" panose="02040602050305030304" pitchFamily="18" charset="0"/>
                <a:cs typeface="Arial" panose="020B0604020202020204" pitchFamily="34" charset="0"/>
              </a:rPr>
              <a:t>Weber </a:t>
            </a:r>
            <a:r>
              <a:rPr lang="en-US" sz="1200" dirty="0" err="1">
                <a:solidFill>
                  <a:schemeClr val="bg1"/>
                </a:solidFill>
                <a:latin typeface="Book Antiqua" panose="02040602050305030304" pitchFamily="18" charset="0"/>
                <a:cs typeface="Arial" panose="020B0604020202020204" pitchFamily="34" charset="0"/>
              </a:rPr>
              <a:t>Shandwick</a:t>
            </a:r>
            <a:endParaRPr lang="en-US" sz="1200" dirty="0">
              <a:solidFill>
                <a:schemeClr val="bg1"/>
              </a:solidFill>
              <a:latin typeface="Book Antiqua" panose="02040602050305030304" pitchFamily="18" charset="0"/>
              <a:cs typeface="Arial" panose="020B0604020202020204" pitchFamily="34" charset="0"/>
            </a:endParaRPr>
          </a:p>
          <a:p>
            <a:r>
              <a:rPr lang="en-US" sz="1200" u="sng" dirty="0">
                <a:solidFill>
                  <a:schemeClr val="bg1"/>
                </a:solidFill>
                <a:latin typeface="Book Antiqua" panose="02040602050305030304" pitchFamily="18" charset="0"/>
                <a:cs typeface="Arial" panose="020B0604020202020204" pitchFamily="34" charset="0"/>
                <a:hlinkClick r:id="rId5">
                  <a:extLst>
                    <a:ext uri="{A12FA001-AC4F-418D-AE19-62706E023703}">
                      <ahyp:hlinkClr xmlns:ahyp="http://schemas.microsoft.com/office/drawing/2018/hyperlinkcolor" xmlns="" xmlns:lc="http://schemas.openxmlformats.org/drawingml/2006/lockedCanvas" val="tx"/>
                    </a:ext>
                  </a:extLst>
                </a:hlinkClick>
              </a:rPr>
              <a:t>sgavin@webershandwick.com</a:t>
            </a:r>
            <a:endParaRPr lang="en-US" sz="1200" b="1" dirty="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a:p>
            <a:endParaRPr lang="en-US" sz="1200" u="sng" dirty="0">
              <a:solidFill>
                <a:schemeClr val="bg1"/>
              </a:solidFill>
              <a:latin typeface="Book Antiqua" panose="02040602050305030304" pitchFamily="18" charset="0"/>
              <a:cs typeface="Arial" panose="020B0604020202020204" pitchFamily="34" charset="0"/>
            </a:endParaRPr>
          </a:p>
        </p:txBody>
      </p:sp>
      <p:sp>
        <p:nvSpPr>
          <p:cNvPr id="12" name="Slide Number Placeholder 4">
            <a:extLst>
              <a:ext uri="{FF2B5EF4-FFF2-40B4-BE49-F238E27FC236}">
                <a16:creationId xmlns:a16="http://schemas.microsoft.com/office/drawing/2014/main" id="{57EA555E-8FC0-C145-A001-D1A6CBF4B3A2}"/>
              </a:ext>
            </a:extLst>
          </p:cNvPr>
          <p:cNvSpPr>
            <a:spLocks noGrp="1"/>
          </p:cNvSpPr>
          <p:nvPr>
            <p:ph type="sldNum" sz="quarter" idx="12"/>
          </p:nvPr>
        </p:nvSpPr>
        <p:spPr>
          <a:xfrm>
            <a:off x="8546526" y="6209304"/>
            <a:ext cx="3361659" cy="365125"/>
          </a:xfrm>
        </p:spPr>
        <p:txBody>
          <a:bodyPr/>
          <a:lstStyle/>
          <a:p>
            <a:pPr defTabSz="914264"/>
            <a:fld id="{44FEBF03-6C7C-F54C-A34D-D9683E329655}" type="slidenum">
              <a:rPr lang="en-US" sz="800" smtClean="0">
                <a:solidFill>
                  <a:schemeClr val="tx1">
                    <a:lumMod val="65000"/>
                    <a:lumOff val="35000"/>
                  </a:schemeClr>
                </a:solidFill>
                <a:latin typeface="Arial" panose="020B0604020202020204" pitchFamily="34" charset="0"/>
                <a:cs typeface="Arial" panose="020B0604020202020204" pitchFamily="34" charset="0"/>
              </a:rPr>
              <a:t>28</a:t>
            </a:fld>
            <a:endParaRPr lang="en-US" sz="8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 name="TextBox 7"/>
          <p:cNvSpPr txBox="1"/>
          <p:nvPr/>
        </p:nvSpPr>
        <p:spPr>
          <a:xfrm>
            <a:off x="4149547" y="2551176"/>
            <a:ext cx="3923271" cy="3785652"/>
          </a:xfrm>
          <a:prstGeom prst="rect">
            <a:avLst/>
          </a:prstGeom>
          <a:noFill/>
        </p:spPr>
        <p:txBody>
          <a:bodyPr wrap="square" numCol="1" rtlCol="0">
            <a:spAutoFit/>
          </a:bodyPr>
          <a:lstStyle/>
          <a:p>
            <a:r>
              <a:rPr lang="en-US" sz="1200" b="1" dirty="0" smtClean="0">
                <a:solidFill>
                  <a:schemeClr val="bg1"/>
                </a:solidFill>
                <a:latin typeface="Book Antiqua" panose="02040602050305030304" pitchFamily="18" charset="0"/>
                <a:cs typeface="Arial" panose="020B0604020202020204" pitchFamily="34" charset="0"/>
              </a:rPr>
              <a:t>Micho </a:t>
            </a:r>
            <a:r>
              <a:rPr lang="en-US" sz="1200" b="1" dirty="0">
                <a:solidFill>
                  <a:schemeClr val="bg1"/>
                </a:solidFill>
                <a:latin typeface="Book Antiqua" panose="02040602050305030304" pitchFamily="18" charset="0"/>
                <a:cs typeface="Arial" panose="020B0604020202020204" pitchFamily="34" charset="0"/>
              </a:rPr>
              <a:t>Spring</a:t>
            </a:r>
            <a:endParaRPr lang="en-US" sz="1200" dirty="0">
              <a:solidFill>
                <a:schemeClr val="bg1"/>
              </a:solidFill>
              <a:latin typeface="Book Antiqua" panose="02040602050305030304" pitchFamily="18" charset="0"/>
              <a:cs typeface="Arial" panose="020B0604020202020204" pitchFamily="34" charset="0"/>
            </a:endParaRPr>
          </a:p>
          <a:p>
            <a:r>
              <a:rPr lang="en-US" sz="1200" dirty="0">
                <a:solidFill>
                  <a:schemeClr val="bg1"/>
                </a:solidFill>
                <a:latin typeface="Book Antiqua" panose="02040602050305030304" pitchFamily="18" charset="0"/>
                <a:cs typeface="Arial" panose="020B0604020202020204" pitchFamily="34" charset="0"/>
              </a:rPr>
              <a:t>Chair, Global Corporate Practice </a:t>
            </a:r>
          </a:p>
          <a:p>
            <a:r>
              <a:rPr lang="en-US" sz="1200" dirty="0">
                <a:solidFill>
                  <a:schemeClr val="bg1"/>
                </a:solidFill>
                <a:latin typeface="Book Antiqua" panose="02040602050305030304" pitchFamily="18" charset="0"/>
                <a:cs typeface="Arial" panose="020B0604020202020204" pitchFamily="34" charset="0"/>
              </a:rPr>
              <a:t>Weber Shandwick</a:t>
            </a:r>
          </a:p>
          <a:p>
            <a:r>
              <a:rPr lang="en-US" sz="1200" u="sng" dirty="0">
                <a:solidFill>
                  <a:schemeClr val="bg1"/>
                </a:solidFill>
                <a:latin typeface="Book Antiqua" panose="02040602050305030304" pitchFamily="18" charset="0"/>
                <a:cs typeface="Arial" panose="020B0604020202020204" pitchFamily="34" charset="0"/>
                <a:hlinkClick r:id="rId6">
                  <a:extLst>
                    <a:ext uri="{A12FA001-AC4F-418D-AE19-62706E023703}">
                      <ahyp:hlinkClr xmlns="" xmlns:ahyp="http://schemas.microsoft.com/office/drawing/2018/hyperlinkcolor" val="tx"/>
                    </a:ext>
                  </a:extLst>
                </a:hlinkClick>
              </a:rPr>
              <a:t>mspring@webershandwick.com</a:t>
            </a:r>
            <a:endParaRPr lang="en-US" sz="1200" u="sng" dirty="0">
              <a:solidFill>
                <a:schemeClr val="bg1"/>
              </a:solidFill>
              <a:latin typeface="Book Antiqua" panose="02040602050305030304" pitchFamily="18" charset="0"/>
              <a:cs typeface="Arial" panose="020B0604020202020204" pitchFamily="34" charset="0"/>
            </a:endParaRPr>
          </a:p>
          <a:p>
            <a:endParaRPr lang="en-US" sz="1200" u="sng"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Kate Bullinger</a:t>
            </a:r>
          </a:p>
          <a:p>
            <a:r>
              <a:rPr lang="en-US" sz="1200" dirty="0">
                <a:solidFill>
                  <a:schemeClr val="bg1"/>
                </a:solidFill>
                <a:latin typeface="Book Antiqua" panose="02040602050305030304" pitchFamily="18" charset="0"/>
                <a:cs typeface="Arial" panose="020B0604020202020204" pitchFamily="34" charset="0"/>
              </a:rPr>
              <a:t>President</a:t>
            </a:r>
          </a:p>
          <a:p>
            <a:r>
              <a:rPr lang="en-US" sz="1200" dirty="0">
                <a:solidFill>
                  <a:schemeClr val="bg1"/>
                </a:solidFill>
                <a:latin typeface="Book Antiqua" panose="02040602050305030304" pitchFamily="18" charset="0"/>
                <a:cs typeface="Arial" panose="020B0604020202020204" pitchFamily="34" charset="0"/>
              </a:rPr>
              <a:t>United Minds </a:t>
            </a:r>
          </a:p>
          <a:p>
            <a:r>
              <a:rPr lang="en-US" sz="1200" dirty="0">
                <a:solidFill>
                  <a:schemeClr val="bg1"/>
                </a:solidFill>
                <a:latin typeface="Book Antiqua" panose="02040602050305030304" pitchFamily="18" charset="0"/>
                <a:cs typeface="Arial" panose="020B0604020202020204" pitchFamily="34" charset="0"/>
                <a:hlinkClick r:id="rId7">
                  <a:extLst>
                    <a:ext uri="{A12FA001-AC4F-418D-AE19-62706E023703}">
                      <ahyp:hlinkClr xmlns="" xmlns:ahyp="http://schemas.microsoft.com/office/drawing/2018/hyperlinkcolor" val="tx"/>
                    </a:ext>
                  </a:extLst>
                </a:hlinkClick>
              </a:rPr>
              <a:t>kbullinger@webershandwick.com</a:t>
            </a:r>
            <a:endParaRPr lang="en-US" sz="1200" dirty="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Tai Wingfield</a:t>
            </a:r>
          </a:p>
          <a:p>
            <a:r>
              <a:rPr lang="en-US" sz="1200" dirty="0">
                <a:solidFill>
                  <a:schemeClr val="bg1"/>
                </a:solidFill>
                <a:latin typeface="Book Antiqua" panose="02040602050305030304" pitchFamily="18" charset="0"/>
                <a:cs typeface="Arial" panose="020B0604020202020204" pitchFamily="34" charset="0"/>
              </a:rPr>
              <a:t>Senior Vice President, United Minds</a:t>
            </a:r>
          </a:p>
          <a:p>
            <a:r>
              <a:rPr lang="en-US" sz="1200" dirty="0">
                <a:solidFill>
                  <a:schemeClr val="bg1"/>
                </a:solidFill>
                <a:latin typeface="Book Antiqua" panose="02040602050305030304" pitchFamily="18" charset="0"/>
                <a:cs typeface="Arial" panose="020B0604020202020204" pitchFamily="34" charset="0"/>
              </a:rPr>
              <a:t>DEI Lead, Weber Shandwick</a:t>
            </a:r>
          </a:p>
          <a:p>
            <a:r>
              <a:rPr lang="en-US" sz="1200" dirty="0" smtClean="0">
                <a:solidFill>
                  <a:schemeClr val="bg1"/>
                </a:solidFill>
                <a:latin typeface="Book Antiqua" panose="02040602050305030304" pitchFamily="18" charset="0"/>
                <a:cs typeface="Arial" panose="020B0604020202020204" pitchFamily="34" charset="0"/>
                <a:hlinkClick r:id="rId8"/>
              </a:rPr>
              <a:t>twingfield@webershandwick.com</a:t>
            </a:r>
            <a:endParaRPr lang="en-US" sz="1200" dirty="0" smtClean="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Judith Harrison</a:t>
            </a:r>
          </a:p>
          <a:p>
            <a:r>
              <a:rPr lang="en-US" sz="1200" dirty="0">
                <a:solidFill>
                  <a:schemeClr val="bg1"/>
                </a:solidFill>
                <a:latin typeface="Book Antiqua" panose="02040602050305030304" pitchFamily="18" charset="0"/>
                <a:cs typeface="Arial" panose="020B0604020202020204" pitchFamily="34" charset="0"/>
              </a:rPr>
              <a:t>Senior Vice President, Diversity &amp; Inclusion</a:t>
            </a:r>
          </a:p>
          <a:p>
            <a:r>
              <a:rPr lang="en-US" sz="1200" dirty="0">
                <a:solidFill>
                  <a:schemeClr val="bg1"/>
                </a:solidFill>
                <a:latin typeface="Book Antiqua" panose="02040602050305030304" pitchFamily="18" charset="0"/>
                <a:cs typeface="Arial" panose="020B0604020202020204" pitchFamily="34" charset="0"/>
              </a:rPr>
              <a:t>Weber </a:t>
            </a:r>
            <a:r>
              <a:rPr lang="en-US" sz="1200" dirty="0" err="1">
                <a:solidFill>
                  <a:schemeClr val="bg1"/>
                </a:solidFill>
                <a:latin typeface="Book Antiqua" panose="02040602050305030304" pitchFamily="18" charset="0"/>
                <a:cs typeface="Arial" panose="020B0604020202020204" pitchFamily="34" charset="0"/>
              </a:rPr>
              <a:t>Shandwick</a:t>
            </a:r>
            <a:endParaRPr lang="en-US" sz="1200" dirty="0">
              <a:solidFill>
                <a:schemeClr val="bg1"/>
              </a:solidFill>
              <a:latin typeface="Book Antiqua" panose="02040602050305030304" pitchFamily="18" charset="0"/>
              <a:cs typeface="Arial" panose="020B0604020202020204" pitchFamily="34" charset="0"/>
            </a:endParaRPr>
          </a:p>
          <a:p>
            <a:r>
              <a:rPr lang="en-US" sz="1200" dirty="0">
                <a:solidFill>
                  <a:schemeClr val="bg1"/>
                </a:solidFill>
                <a:latin typeface="Book Antiqua" panose="02040602050305030304" pitchFamily="18" charset="0"/>
                <a:cs typeface="Arial" panose="020B0604020202020204" pitchFamily="34" charset="0"/>
                <a:hlinkClick r:id="rId9">
                  <a:extLst>
                    <a:ext uri="{A12FA001-AC4F-418D-AE19-62706E023703}">
                      <ahyp:hlinkClr xmlns:ahyp="http://schemas.microsoft.com/office/drawing/2018/hyperlinkcolor" xmlns="" xmlns:lc="http://schemas.openxmlformats.org/drawingml/2006/lockedCanvas" val="tx"/>
                    </a:ext>
                  </a:extLst>
                </a:hlinkClick>
              </a:rPr>
              <a:t>jharrison@webershandwick.com</a:t>
            </a:r>
            <a:endParaRPr lang="en-US" sz="1200" dirty="0">
              <a:solidFill>
                <a:schemeClr val="bg1"/>
              </a:solidFill>
              <a:latin typeface="Book Antiqua" panose="02040602050305030304" pitchFamily="18" charset="0"/>
              <a:cs typeface="Arial" panose="020B0604020202020204" pitchFamily="34" charset="0"/>
            </a:endParaRPr>
          </a:p>
          <a:p>
            <a:endParaRPr lang="en-US" sz="1200" dirty="0">
              <a:solidFill>
                <a:schemeClr val="bg1"/>
              </a:solidFill>
              <a:latin typeface="Book Antiqua" panose="02040602050305030304" pitchFamily="18" charset="0"/>
              <a:cs typeface="Arial" panose="020B0604020202020204" pitchFamily="34" charset="0"/>
            </a:endParaRPr>
          </a:p>
        </p:txBody>
      </p:sp>
      <p:sp>
        <p:nvSpPr>
          <p:cNvPr id="9" name="TextBox 8"/>
          <p:cNvSpPr txBox="1"/>
          <p:nvPr/>
        </p:nvSpPr>
        <p:spPr>
          <a:xfrm>
            <a:off x="8348870" y="2551176"/>
            <a:ext cx="3309730" cy="3785652"/>
          </a:xfrm>
          <a:prstGeom prst="rect">
            <a:avLst/>
          </a:prstGeom>
          <a:noFill/>
        </p:spPr>
        <p:txBody>
          <a:bodyPr wrap="square" numCol="1" rtlCol="0">
            <a:spAutoFit/>
          </a:bodyPr>
          <a:lstStyle/>
          <a:p>
            <a:r>
              <a:rPr lang="en-US" sz="1200" b="1" dirty="0" smtClean="0">
                <a:solidFill>
                  <a:schemeClr val="bg1"/>
                </a:solidFill>
                <a:latin typeface="Book Antiqua" panose="02040602050305030304" pitchFamily="18" charset="0"/>
                <a:cs typeface="Arial" panose="020B0604020202020204" pitchFamily="34" charset="0"/>
              </a:rPr>
              <a:t>Emil </a:t>
            </a:r>
            <a:r>
              <a:rPr lang="en-US" sz="1200" b="1" dirty="0">
                <a:solidFill>
                  <a:schemeClr val="bg1"/>
                </a:solidFill>
                <a:latin typeface="Book Antiqua" panose="02040602050305030304" pitchFamily="18" charset="0"/>
                <a:cs typeface="Arial" panose="020B0604020202020204" pitchFamily="34" charset="0"/>
              </a:rPr>
              <a:t>Hill</a:t>
            </a:r>
          </a:p>
          <a:p>
            <a:r>
              <a:rPr lang="en-US" sz="1200" dirty="0">
                <a:solidFill>
                  <a:schemeClr val="bg1"/>
                </a:solidFill>
                <a:latin typeface="Book Antiqua" panose="02040602050305030304" pitchFamily="18" charset="0"/>
                <a:cs typeface="Arial" panose="020B0604020202020204" pitchFamily="34" charset="0"/>
              </a:rPr>
              <a:t>Executive Vice President, Client Experience</a:t>
            </a:r>
          </a:p>
          <a:p>
            <a:r>
              <a:rPr lang="en-US" sz="1200" dirty="0">
                <a:solidFill>
                  <a:schemeClr val="bg1"/>
                </a:solidFill>
                <a:latin typeface="Book Antiqua" panose="02040602050305030304" pitchFamily="18" charset="0"/>
                <a:cs typeface="Arial" panose="020B0604020202020204" pitchFamily="34" charset="0"/>
              </a:rPr>
              <a:t>Powell Tate</a:t>
            </a:r>
          </a:p>
          <a:p>
            <a:r>
              <a:rPr lang="en-US" sz="1200" dirty="0">
                <a:solidFill>
                  <a:schemeClr val="bg1"/>
                </a:solidFill>
                <a:latin typeface="Book Antiqua" panose="02040602050305030304" pitchFamily="18" charset="0"/>
                <a:cs typeface="Arial" panose="020B0604020202020204" pitchFamily="34" charset="0"/>
                <a:hlinkClick r:id="rId10"/>
              </a:rPr>
              <a:t>ehill@webershandwick.com</a:t>
            </a:r>
            <a:endParaRPr lang="en-US" sz="1200" dirty="0">
              <a:solidFill>
                <a:schemeClr val="bg1"/>
              </a:solidFill>
              <a:latin typeface="Book Antiqua" panose="02040602050305030304" pitchFamily="18" charset="0"/>
              <a:cs typeface="Arial" panose="020B0604020202020204" pitchFamily="34" charset="0"/>
            </a:endParaRPr>
          </a:p>
          <a:p>
            <a:endParaRPr lang="en-US" sz="1200" b="1" dirty="0">
              <a:solidFill>
                <a:schemeClr val="bg1"/>
              </a:solidFill>
              <a:latin typeface="Book Antiqua" panose="02040602050305030304" pitchFamily="18" charset="0"/>
              <a:cs typeface="Arial" panose="020B0604020202020204" pitchFamily="34" charset="0"/>
            </a:endParaRPr>
          </a:p>
          <a:p>
            <a:r>
              <a:rPr lang="en-US" sz="1200" b="1" dirty="0" smtClean="0">
                <a:solidFill>
                  <a:schemeClr val="bg1"/>
                </a:solidFill>
                <a:latin typeface="Book Antiqua" panose="02040602050305030304" pitchFamily="18" charset="0"/>
                <a:cs typeface="Arial" panose="020B0604020202020204" pitchFamily="34" charset="0"/>
              </a:rPr>
              <a:t>Jill </a:t>
            </a:r>
            <a:r>
              <a:rPr lang="en-US" sz="1200" b="1" dirty="0">
                <a:solidFill>
                  <a:schemeClr val="bg1"/>
                </a:solidFill>
                <a:latin typeface="Book Antiqua" panose="02040602050305030304" pitchFamily="18" charset="0"/>
                <a:cs typeface="Arial" panose="020B0604020202020204" pitchFamily="34" charset="0"/>
              </a:rPr>
              <a:t>Tannenbaum </a:t>
            </a:r>
          </a:p>
          <a:p>
            <a:r>
              <a:rPr lang="en-US" sz="1200" dirty="0">
                <a:solidFill>
                  <a:schemeClr val="bg1"/>
                </a:solidFill>
                <a:latin typeface="Book Antiqua" panose="02040602050305030304" pitchFamily="18" charset="0"/>
                <a:cs typeface="Arial" panose="020B0604020202020204" pitchFamily="34" charset="0"/>
              </a:rPr>
              <a:t>Chief Communications </a:t>
            </a:r>
            <a:r>
              <a:rPr lang="en-US" sz="1200" dirty="0" smtClean="0">
                <a:solidFill>
                  <a:schemeClr val="bg1"/>
                </a:solidFill>
                <a:latin typeface="Book Antiqua" panose="02040602050305030304" pitchFamily="18" charset="0"/>
                <a:cs typeface="Arial" panose="020B0604020202020204" pitchFamily="34" charset="0"/>
              </a:rPr>
              <a:t>&amp; </a:t>
            </a:r>
            <a:r>
              <a:rPr lang="en-US" sz="1200" dirty="0">
                <a:solidFill>
                  <a:schemeClr val="bg1"/>
                </a:solidFill>
                <a:latin typeface="Book Antiqua" panose="02040602050305030304" pitchFamily="18" charset="0"/>
                <a:cs typeface="Arial" panose="020B0604020202020204" pitchFamily="34" charset="0"/>
              </a:rPr>
              <a:t>Marketing Officer </a:t>
            </a:r>
          </a:p>
          <a:p>
            <a:r>
              <a:rPr lang="en-US" sz="1200" dirty="0">
                <a:solidFill>
                  <a:schemeClr val="bg1"/>
                </a:solidFill>
                <a:latin typeface="Book Antiqua" panose="02040602050305030304" pitchFamily="18" charset="0"/>
                <a:cs typeface="Arial" panose="020B0604020202020204" pitchFamily="34" charset="0"/>
              </a:rPr>
              <a:t>Weber </a:t>
            </a:r>
            <a:r>
              <a:rPr lang="en-US" sz="1200" dirty="0" err="1">
                <a:solidFill>
                  <a:schemeClr val="bg1"/>
                </a:solidFill>
                <a:latin typeface="Book Antiqua" panose="02040602050305030304" pitchFamily="18" charset="0"/>
                <a:cs typeface="Arial" panose="020B0604020202020204" pitchFamily="34" charset="0"/>
              </a:rPr>
              <a:t>Shandwick</a:t>
            </a:r>
            <a:r>
              <a:rPr lang="en-US" sz="1200" dirty="0">
                <a:solidFill>
                  <a:schemeClr val="bg1"/>
                </a:solidFill>
                <a:latin typeface="Book Antiqua" panose="02040602050305030304" pitchFamily="18" charset="0"/>
                <a:cs typeface="Arial" panose="020B0604020202020204" pitchFamily="34" charset="0"/>
              </a:rPr>
              <a:t> </a:t>
            </a:r>
          </a:p>
          <a:p>
            <a:r>
              <a:rPr lang="en-US" sz="1200" dirty="0" smtClean="0">
                <a:solidFill>
                  <a:schemeClr val="bg1"/>
                </a:solidFill>
                <a:latin typeface="Book Antiqua" panose="02040602050305030304" pitchFamily="18" charset="0"/>
                <a:cs typeface="Arial" panose="020B0604020202020204" pitchFamily="34" charset="0"/>
                <a:hlinkClick r:id="rId11"/>
              </a:rPr>
              <a:t>jtannenbaum@webershandwick.com</a:t>
            </a:r>
            <a:endParaRPr lang="en-US" sz="1200" dirty="0" smtClean="0">
              <a:solidFill>
                <a:schemeClr val="bg1"/>
              </a:solidFill>
              <a:latin typeface="Book Antiqua" panose="02040602050305030304" pitchFamily="18" charset="0"/>
              <a:cs typeface="Arial" panose="020B0604020202020204" pitchFamily="34" charset="0"/>
            </a:endParaRPr>
          </a:p>
          <a:p>
            <a:endParaRPr lang="en-US" sz="1200" b="1" dirty="0" smtClean="0">
              <a:solidFill>
                <a:schemeClr val="bg1"/>
              </a:solidFill>
              <a:latin typeface="Book Antiqua" panose="02040602050305030304" pitchFamily="18" charset="0"/>
              <a:cs typeface="Arial" panose="020B0604020202020204" pitchFamily="34" charset="0"/>
            </a:endParaRPr>
          </a:p>
          <a:p>
            <a:r>
              <a:rPr lang="en-US" sz="1200" b="1" dirty="0" smtClean="0">
                <a:solidFill>
                  <a:schemeClr val="bg1"/>
                </a:solidFill>
                <a:latin typeface="Book Antiqua" panose="02040602050305030304" pitchFamily="18" charset="0"/>
                <a:cs typeface="Arial" panose="020B0604020202020204" pitchFamily="34" charset="0"/>
              </a:rPr>
              <a:t>Leslie </a:t>
            </a:r>
            <a:r>
              <a:rPr lang="en-US" sz="1200" b="1" dirty="0">
                <a:solidFill>
                  <a:schemeClr val="bg1"/>
                </a:solidFill>
                <a:latin typeface="Book Antiqua" panose="02040602050305030304" pitchFamily="18" charset="0"/>
                <a:cs typeface="Arial" panose="020B0604020202020204" pitchFamily="34" charset="0"/>
              </a:rPr>
              <a:t>Gaines-Ross</a:t>
            </a:r>
            <a:endParaRPr lang="en-US" sz="1200" dirty="0">
              <a:solidFill>
                <a:schemeClr val="bg1"/>
              </a:solidFill>
              <a:latin typeface="Book Antiqua" panose="02040602050305030304" pitchFamily="18" charset="0"/>
              <a:cs typeface="Arial" panose="020B0604020202020204" pitchFamily="34" charset="0"/>
            </a:endParaRPr>
          </a:p>
          <a:p>
            <a:r>
              <a:rPr lang="en-US" sz="1200" dirty="0">
                <a:solidFill>
                  <a:schemeClr val="bg1"/>
                </a:solidFill>
                <a:latin typeface="Book Antiqua" panose="02040602050305030304" pitchFamily="18" charset="0"/>
                <a:cs typeface="Arial" panose="020B0604020202020204" pitchFamily="34" charset="0"/>
              </a:rPr>
              <a:t>Chief Reputation Strategist</a:t>
            </a:r>
          </a:p>
          <a:p>
            <a:r>
              <a:rPr lang="en-US" sz="1200" dirty="0">
                <a:solidFill>
                  <a:schemeClr val="bg1"/>
                </a:solidFill>
                <a:latin typeface="Book Antiqua" panose="02040602050305030304" pitchFamily="18" charset="0"/>
                <a:cs typeface="Arial" panose="020B0604020202020204" pitchFamily="34" charset="0"/>
              </a:rPr>
              <a:t>Weber Shandwick</a:t>
            </a:r>
          </a:p>
          <a:p>
            <a:r>
              <a:rPr lang="en-US" sz="1200" u="sng" dirty="0">
                <a:solidFill>
                  <a:schemeClr val="bg1"/>
                </a:solidFill>
                <a:latin typeface="Book Antiqua" panose="02040602050305030304" pitchFamily="18" charset="0"/>
                <a:cs typeface="Arial" panose="020B0604020202020204" pitchFamily="34" charset="0"/>
                <a:hlinkClick r:id="rId12"/>
              </a:rPr>
              <a:t>lgaines-ross@webershandwick.com</a:t>
            </a:r>
            <a:endParaRPr lang="en-US" sz="1200" u="sng" dirty="0">
              <a:solidFill>
                <a:schemeClr val="bg1"/>
              </a:solidFill>
              <a:latin typeface="Book Antiqua" panose="02040602050305030304" pitchFamily="18" charset="0"/>
              <a:cs typeface="Arial" panose="020B0604020202020204" pitchFamily="34" charset="0"/>
            </a:endParaRPr>
          </a:p>
          <a:p>
            <a:endParaRPr lang="en-US" sz="1200" b="1" dirty="0">
              <a:solidFill>
                <a:schemeClr val="bg1"/>
              </a:solidFill>
              <a:latin typeface="Book Antiqua" panose="02040602050305030304" pitchFamily="18" charset="0"/>
              <a:cs typeface="Arial" panose="020B0604020202020204" pitchFamily="34" charset="0"/>
            </a:endParaRPr>
          </a:p>
          <a:p>
            <a:r>
              <a:rPr lang="en-US" sz="1200" b="1" dirty="0">
                <a:solidFill>
                  <a:schemeClr val="bg1"/>
                </a:solidFill>
                <a:latin typeface="Book Antiqua" panose="02040602050305030304" pitchFamily="18" charset="0"/>
                <a:cs typeface="Arial" panose="020B0604020202020204" pitchFamily="34" charset="0"/>
              </a:rPr>
              <a:t>Mark Richards</a:t>
            </a:r>
            <a:endParaRPr lang="en-US" sz="1200" dirty="0">
              <a:solidFill>
                <a:schemeClr val="bg1"/>
              </a:solidFill>
              <a:latin typeface="Book Antiqua" panose="02040602050305030304" pitchFamily="18" charset="0"/>
              <a:cs typeface="Arial" panose="020B0604020202020204" pitchFamily="34" charset="0"/>
            </a:endParaRPr>
          </a:p>
          <a:p>
            <a:r>
              <a:rPr lang="en-US" sz="1200" dirty="0">
                <a:solidFill>
                  <a:schemeClr val="bg1"/>
                </a:solidFill>
                <a:latin typeface="Book Antiqua" panose="02040602050305030304" pitchFamily="18" charset="0"/>
                <a:cs typeface="Arial" panose="020B0604020202020204" pitchFamily="34" charset="0"/>
              </a:rPr>
              <a:t>SVP/Management Supervisor</a:t>
            </a:r>
          </a:p>
          <a:p>
            <a:r>
              <a:rPr lang="en-US" sz="1200" dirty="0">
                <a:solidFill>
                  <a:schemeClr val="bg1"/>
                </a:solidFill>
                <a:latin typeface="Book Antiqua" panose="02040602050305030304" pitchFamily="18" charset="0"/>
                <a:cs typeface="Arial" panose="020B0604020202020204" pitchFamily="34" charset="0"/>
              </a:rPr>
              <a:t>KRC Research</a:t>
            </a:r>
          </a:p>
          <a:p>
            <a:r>
              <a:rPr lang="en-US" sz="1200" dirty="0">
                <a:solidFill>
                  <a:schemeClr val="bg1"/>
                </a:solidFill>
                <a:latin typeface="Book Antiqua" panose="02040602050305030304" pitchFamily="18" charset="0"/>
                <a:cs typeface="Arial" panose="020B0604020202020204" pitchFamily="34" charset="0"/>
                <a:hlinkClick r:id="rId13">
                  <a:extLst>
                    <a:ext uri="{A12FA001-AC4F-418D-AE19-62706E023703}">
                      <ahyp:hlinkClr xmlns="" xmlns:ahyp="http://schemas.microsoft.com/office/drawing/2018/hyperlinkcolor" val="tx"/>
                    </a:ext>
                  </a:extLst>
                </a:hlinkClick>
              </a:rPr>
              <a:t>mrichards@krcresearch.com</a:t>
            </a:r>
            <a:r>
              <a:rPr lang="en-US" sz="1200" b="1" dirty="0">
                <a:solidFill>
                  <a:schemeClr val="bg1"/>
                </a:solidFill>
                <a:latin typeface="Book Antiqua" panose="02040602050305030304" pitchFamily="18" charset="0"/>
                <a:cs typeface="Arial" panose="020B0604020202020204" pitchFamily="34" charset="0"/>
              </a:rPr>
              <a:t> </a:t>
            </a:r>
          </a:p>
          <a:p>
            <a:endParaRPr lang="en-US" sz="1200" b="1" dirty="0">
              <a:solidFill>
                <a:schemeClr val="bg1"/>
              </a:solidFill>
              <a:latin typeface="Book Antiqua" panose="02040602050305030304" pitchFamily="18" charset="0"/>
              <a:cs typeface="Arial" panose="020B0604020202020204" pitchFamily="34" charset="0"/>
            </a:endParaRPr>
          </a:p>
        </p:txBody>
      </p:sp>
      <p:sp>
        <p:nvSpPr>
          <p:cNvPr id="10" name="Title 2">
            <a:extLst>
              <a:ext uri="{FF2B5EF4-FFF2-40B4-BE49-F238E27FC236}">
                <a16:creationId xmlns:a16="http://schemas.microsoft.com/office/drawing/2014/main" id="{F3602C39-0FB5-8F41-B9BA-0F61C7FBD478}"/>
              </a:ext>
            </a:extLst>
          </p:cNvPr>
          <p:cNvSpPr>
            <a:spLocks noGrp="1"/>
          </p:cNvSpPr>
          <p:nvPr>
            <p:ph type="title"/>
          </p:nvPr>
        </p:nvSpPr>
        <p:spPr>
          <a:xfrm>
            <a:off x="226276" y="1216279"/>
            <a:ext cx="11737124" cy="608615"/>
          </a:xfrm>
        </p:spPr>
        <p:txBody>
          <a:bodyPr>
            <a:noAutofit/>
          </a:bodyPr>
          <a:lstStyle/>
          <a:p>
            <a:pPr lvl="0" defTabSz="1219048">
              <a:lnSpc>
                <a:spcPct val="70000"/>
              </a:lnSpc>
              <a:defRPr/>
            </a:pPr>
            <a:r>
              <a:rPr lang="en-US" sz="4400" dirty="0">
                <a:ea typeface="Always Montefiore" charset="0"/>
                <a:cs typeface="Arial" panose="020B0604020202020204" pitchFamily="34" charset="0"/>
              </a:rPr>
              <a:t>Thank you</a:t>
            </a:r>
          </a:p>
        </p:txBody>
      </p:sp>
      <p:sp>
        <p:nvSpPr>
          <p:cNvPr id="11" name="Content Placeholder 3">
            <a:extLst>
              <a:ext uri="{FF2B5EF4-FFF2-40B4-BE49-F238E27FC236}">
                <a16:creationId xmlns:a16="http://schemas.microsoft.com/office/drawing/2014/main" id="{CCDCE205-D33E-0D41-B212-513762692220}"/>
              </a:ext>
            </a:extLst>
          </p:cNvPr>
          <p:cNvSpPr txBox="1">
            <a:spLocks/>
          </p:cNvSpPr>
          <p:nvPr/>
        </p:nvSpPr>
        <p:spPr>
          <a:xfrm>
            <a:off x="226276" y="1894468"/>
            <a:ext cx="11737124" cy="110652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Book Antiqua" panose="0204060205030503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Book Antiqua" panose="0204060205030503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Book Antiqua" panose="0204060205030503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cs typeface="Arial" panose="020B0604020202020204" pitchFamily="34" charset="0"/>
              </a:rPr>
              <a:t>For more information about </a:t>
            </a:r>
            <a:r>
              <a:rPr lang="en-US" sz="1600" b="1" dirty="0">
                <a:cs typeface="Arial" panose="020B0604020202020204" pitchFamily="34" charset="0"/>
              </a:rPr>
              <a:t>Chief Diversity Officers Today: Paving the Way for Diversity &amp; Inclusion Success</a:t>
            </a:r>
            <a:r>
              <a:rPr lang="en-US" sz="1600" dirty="0">
                <a:cs typeface="Arial" panose="020B0604020202020204" pitchFamily="34" charset="0"/>
              </a:rPr>
              <a:t>, please contact:</a:t>
            </a:r>
          </a:p>
        </p:txBody>
      </p:sp>
      <p:sp>
        <p:nvSpPr>
          <p:cNvPr id="2" name="Footer Placeholder 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35853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White Theme">
  <a:themeElements>
    <a:clrScheme name="Custom 170">
      <a:dk1>
        <a:srgbClr val="000000"/>
      </a:dk1>
      <a:lt1>
        <a:srgbClr val="FFFFFF"/>
      </a:lt1>
      <a:dk2>
        <a:srgbClr val="44546A"/>
      </a:dk2>
      <a:lt2>
        <a:srgbClr val="E7E6E6"/>
      </a:lt2>
      <a:accent1>
        <a:srgbClr val="4CD9FD"/>
      </a:accent1>
      <a:accent2>
        <a:srgbClr val="ECEBEB"/>
      </a:accent2>
      <a:accent3>
        <a:srgbClr val="A5A5A5"/>
      </a:accent3>
      <a:accent4>
        <a:srgbClr val="00DAF9"/>
      </a:accent4>
      <a:accent5>
        <a:srgbClr val="5B9BD5"/>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Book Antiqua" panose="02040602050305030304" pitchFamily="18" charset="0"/>
          </a:defRPr>
        </a:defPPr>
      </a:lstStyle>
    </a:txDef>
  </a:objectDefaults>
  <a:extraClrSchemeLst/>
  <a:extLst>
    <a:ext uri="{05A4C25C-085E-4340-85A3-A5531E510DB2}">
      <thm15:themeFamily xmlns:thm15="http://schemas.microsoft.com/office/thememl/2012/main" name="UM_Template_Updated 4 9 19" id="{F2164D77-1FD6-ED40-8E3F-BDD83B06CD66}" vid="{255F5481-2A39-B34D-83C8-B2B48293149B}"/>
    </a:ext>
  </a:extLst>
</a:theme>
</file>

<file path=ppt/theme/theme2.xml><?xml version="1.0" encoding="utf-8"?>
<a:theme xmlns:a="http://schemas.openxmlformats.org/drawingml/2006/main" name="Black Theme">
  <a:themeElements>
    <a:clrScheme name="United Minds">
      <a:dk1>
        <a:srgbClr val="000000"/>
      </a:dk1>
      <a:lt1>
        <a:srgbClr val="FFFFFF"/>
      </a:lt1>
      <a:dk2>
        <a:srgbClr val="44546A"/>
      </a:dk2>
      <a:lt2>
        <a:srgbClr val="E7E6E6"/>
      </a:lt2>
      <a:accent1>
        <a:srgbClr val="77DAF9"/>
      </a:accent1>
      <a:accent2>
        <a:srgbClr val="ECEBEB"/>
      </a:accent2>
      <a:accent3>
        <a:srgbClr val="A5A5A5"/>
      </a:accent3>
      <a:accent4>
        <a:srgbClr val="00DAF9"/>
      </a:accent4>
      <a:accent5>
        <a:srgbClr val="5B9BD5"/>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M_Template_Updated 4 9 19" id="{F2164D77-1FD6-ED40-8E3F-BDD83B06CD66}" vid="{FA55A20A-4674-9648-B002-ECCF1C27B3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White Theme</Template>
  <TotalTime>1264</TotalTime>
  <Words>2452</Words>
  <Application>Microsoft Office PowerPoint</Application>
  <PresentationFormat>Widescreen</PresentationFormat>
  <Paragraphs>398</Paragraphs>
  <Slides>28</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IWOVS L+ Book Antiqua</vt:lpstr>
      <vt:lpstr>Calibri</vt:lpstr>
      <vt:lpstr>Palatino Linotype</vt:lpstr>
      <vt:lpstr>Always Montefiore Light</vt:lpstr>
      <vt:lpstr>Arial</vt:lpstr>
      <vt:lpstr>Times New Roman</vt:lpstr>
      <vt:lpstr>Book Antiqua</vt:lpstr>
      <vt:lpstr>Always Montefiore</vt:lpstr>
      <vt:lpstr>White Theme</vt:lpstr>
      <vt:lpstr>Black Theme</vt:lpstr>
      <vt:lpstr>Chief Diversity Officers Today:  Paving the Way for  Diversity &amp; Inclusion Success</vt:lpstr>
      <vt:lpstr>Introduction</vt:lpstr>
      <vt:lpstr>It has long been understood that strategic D&amp;I alignment requires organisational commitment from the top. While our study shows a strong correlation between alignment to overall business strategy and positive business results, the fact is that companies are not making the required investments to maximise the benefits of their D&amp;I initiatives. Our study should be a call to action to companies to  bring the D&amp;I function in line with the organisation's overall business goals and genuinely infuse commitment throughout the enterprise. </vt:lpstr>
      <vt:lpstr>What we did</vt:lpstr>
      <vt:lpstr>The Role of the CDO Today  &amp; Outlook For Tomorrow</vt:lpstr>
      <vt:lpstr>The Future of D&amp;I and CDO Role</vt:lpstr>
      <vt:lpstr>Who are CDOs?</vt:lpstr>
      <vt:lpstr>Who are CDOs? (cont’d)</vt:lpstr>
      <vt:lpstr>CDO Reporting Lines</vt:lpstr>
      <vt:lpstr>PowerPoint Presentation</vt:lpstr>
      <vt:lpstr>CDO Regional Scope</vt:lpstr>
      <vt:lpstr>CDO Responsibilities</vt:lpstr>
      <vt:lpstr>CDO Performance Measures</vt:lpstr>
      <vt:lpstr>The Challenges Faced by Chief Diversity Officers</vt:lpstr>
      <vt:lpstr>CDOs’ Top Job Challenges </vt:lpstr>
      <vt:lpstr>Company Challenges that Hinder D&amp;I Goals</vt:lpstr>
      <vt:lpstr>Internal Support Needed for Success</vt:lpstr>
      <vt:lpstr>…Yet Commitment is Often Lacking</vt:lpstr>
      <vt:lpstr>D&amp;I Alignment with Company Strategy: Making the Business Case</vt:lpstr>
      <vt:lpstr>The D&amp;I Alignment  Continuum </vt:lpstr>
      <vt:lpstr>Well-Aligned D&amp;I Functions Realise 3 Business Advantages</vt:lpstr>
      <vt:lpstr>Alignment has a tangible outcome on new hires and resignations </vt:lpstr>
      <vt:lpstr>Alignment positively impacts company reputation and financial performance</vt:lpstr>
      <vt:lpstr>Alignment creates a  competitive  advantage</vt:lpstr>
      <vt:lpstr>Companies with the most successful D&amp;I functions commit  the resources to D&amp;I and ensure it is integrated into the culture and larger business strategy of the organisation including Human Resources. Alignment doesn’t happen by accident, it is fostered deliberately through leadership, CEO support, financial accountability and strategic communications.</vt:lpstr>
      <vt:lpstr>Guidelines For Aligning D&amp;I  to Business Strategy</vt:lpstr>
      <vt:lpstr>Best Practices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Minds Template</dc:title>
  <dc:creator>Microsoft Office User</dc:creator>
  <cp:lastModifiedBy>Jham, Manisha (SIN-WSW)</cp:lastModifiedBy>
  <cp:revision>118</cp:revision>
  <cp:lastPrinted>2019-07-08T13:39:47Z</cp:lastPrinted>
  <dcterms:created xsi:type="dcterms:W3CDTF">2019-07-03T02:32:58Z</dcterms:created>
  <dcterms:modified xsi:type="dcterms:W3CDTF">2019-09-16T08:37:13Z</dcterms:modified>
</cp:coreProperties>
</file>